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8"/>
  </p:notesMasterIdLst>
  <p:sldIdLst>
    <p:sldId id="258" r:id="rId2"/>
    <p:sldId id="259" r:id="rId3"/>
    <p:sldId id="261" r:id="rId4"/>
    <p:sldId id="262" r:id="rId5"/>
    <p:sldId id="263" r:id="rId6"/>
    <p:sldId id="315" r:id="rId7"/>
    <p:sldId id="314" r:id="rId8"/>
    <p:sldId id="317" r:id="rId9"/>
    <p:sldId id="318" r:id="rId10"/>
    <p:sldId id="319" r:id="rId11"/>
    <p:sldId id="266" r:id="rId12"/>
    <p:sldId id="264" r:id="rId13"/>
    <p:sldId id="265" r:id="rId14"/>
    <p:sldId id="301" r:id="rId15"/>
    <p:sldId id="321" r:id="rId16"/>
    <p:sldId id="322" r:id="rId17"/>
    <p:sldId id="323" r:id="rId18"/>
    <p:sldId id="324" r:id="rId19"/>
    <p:sldId id="313" r:id="rId20"/>
    <p:sldId id="268" r:id="rId21"/>
    <p:sldId id="269" r:id="rId22"/>
    <p:sldId id="270" r:id="rId23"/>
    <p:sldId id="271" r:id="rId24"/>
    <p:sldId id="326" r:id="rId25"/>
    <p:sldId id="327" r:id="rId26"/>
    <p:sldId id="328" r:id="rId27"/>
    <p:sldId id="329" r:id="rId28"/>
    <p:sldId id="330" r:id="rId29"/>
    <p:sldId id="332" r:id="rId30"/>
    <p:sldId id="333" r:id="rId31"/>
    <p:sldId id="331" r:id="rId32"/>
    <p:sldId id="334" r:id="rId33"/>
    <p:sldId id="339" r:id="rId34"/>
    <p:sldId id="335" r:id="rId35"/>
    <p:sldId id="336" r:id="rId36"/>
    <p:sldId id="337"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426D8A"/>
    <a:srgbClr val="CC0000"/>
    <a:srgbClr val="F9D43F"/>
    <a:srgbClr val="ECCE62"/>
    <a:srgbClr val="E2CA70"/>
    <a:srgbClr val="C1E5A9"/>
    <a:srgbClr val="8FCF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6626" autoAdjust="0"/>
  </p:normalViewPr>
  <p:slideViewPr>
    <p:cSldViewPr>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2A3A907-AFF9-4A6E-89AE-19ED2A0F6B93}" type="slidenum">
              <a:rPr lang="en-US"/>
              <a:pPr>
                <a:defRPr/>
              </a:pPr>
              <a:t>‹#›</a:t>
            </a:fld>
            <a:endParaRPr lang="en-US" dirty="0"/>
          </a:p>
        </p:txBody>
      </p:sp>
    </p:spTree>
    <p:extLst>
      <p:ext uri="{BB962C8B-B14F-4D97-AF65-F5344CB8AC3E}">
        <p14:creationId xmlns:p14="http://schemas.microsoft.com/office/powerpoint/2010/main" val="35106899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621414-DE0E-4C40-83B7-B42D3C4C6F56}" type="slidenum">
              <a:rPr lang="en-US" smtClean="0"/>
              <a:pPr eaLnBrk="1" hangingPunct="1"/>
              <a:t>1</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2A3A907-AFF9-4A6E-89AE-19ED2A0F6B93}" type="slidenum">
              <a:rPr lang="en-US" smtClean="0"/>
              <a:pPr>
                <a:defRPr/>
              </a:pPr>
              <a:t>3</a:t>
            </a:fld>
            <a:endParaRPr lang="en-US" dirty="0"/>
          </a:p>
        </p:txBody>
      </p:sp>
    </p:spTree>
    <p:extLst>
      <p:ext uri="{BB962C8B-B14F-4D97-AF65-F5344CB8AC3E}">
        <p14:creationId xmlns:p14="http://schemas.microsoft.com/office/powerpoint/2010/main" val="37430501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C34D805-6938-49DC-8580-D3749F4E7350}" type="slidenum">
              <a:rPr lang="en-US"/>
              <a:pPr>
                <a:defRPr/>
              </a:pPr>
              <a:t>‹#›</a:t>
            </a:fld>
            <a:endParaRPr lang="en-US" dirty="0"/>
          </a:p>
        </p:txBody>
      </p:sp>
    </p:spTree>
    <p:extLst>
      <p:ext uri="{BB962C8B-B14F-4D97-AF65-F5344CB8AC3E}">
        <p14:creationId xmlns:p14="http://schemas.microsoft.com/office/powerpoint/2010/main" val="3420354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C25255CC-C9C0-4147-9972-32D4A89B99DE}" type="slidenum">
              <a:rPr lang="en-US"/>
              <a:pPr>
                <a:defRPr/>
              </a:pPr>
              <a:t>‹#›</a:t>
            </a:fld>
            <a:endParaRPr lang="en-US" dirty="0"/>
          </a:p>
        </p:txBody>
      </p:sp>
    </p:spTree>
    <p:extLst>
      <p:ext uri="{BB962C8B-B14F-4D97-AF65-F5344CB8AC3E}">
        <p14:creationId xmlns:p14="http://schemas.microsoft.com/office/powerpoint/2010/main" val="158795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6647CD12-7D39-4C80-8478-969FAD327C5F}" type="slidenum">
              <a:rPr lang="en-US"/>
              <a:pPr>
                <a:defRPr/>
              </a:pPr>
              <a:t>‹#›</a:t>
            </a:fld>
            <a:endParaRPr lang="en-US" dirty="0"/>
          </a:p>
        </p:txBody>
      </p:sp>
    </p:spTree>
    <p:extLst>
      <p:ext uri="{BB962C8B-B14F-4D97-AF65-F5344CB8AC3E}">
        <p14:creationId xmlns:p14="http://schemas.microsoft.com/office/powerpoint/2010/main" val="4164352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FBE9F8C5-5E7A-41AB-908A-C62B58D4C616}" type="slidenum">
              <a:rPr lang="en-US"/>
              <a:pPr>
                <a:defRPr/>
              </a:pPr>
              <a:t>‹#›</a:t>
            </a:fld>
            <a:endParaRPr lang="en-US" dirty="0"/>
          </a:p>
        </p:txBody>
      </p:sp>
    </p:spTree>
    <p:extLst>
      <p:ext uri="{BB962C8B-B14F-4D97-AF65-F5344CB8AC3E}">
        <p14:creationId xmlns:p14="http://schemas.microsoft.com/office/powerpoint/2010/main" val="1374425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3F081D6B-3A0B-48DC-859B-AC8E97351B42}" type="slidenum">
              <a:rPr lang="en-US"/>
              <a:pPr>
                <a:defRPr/>
              </a:pPr>
              <a:t>‹#›</a:t>
            </a:fld>
            <a:endParaRPr lang="en-US" dirty="0"/>
          </a:p>
        </p:txBody>
      </p:sp>
    </p:spTree>
    <p:extLst>
      <p:ext uri="{BB962C8B-B14F-4D97-AF65-F5344CB8AC3E}">
        <p14:creationId xmlns:p14="http://schemas.microsoft.com/office/powerpoint/2010/main" val="112136837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B892F29F-BB24-4CDC-BA89-EA21C9FF211F}" type="slidenum">
              <a:rPr lang="en-US"/>
              <a:pPr>
                <a:defRPr/>
              </a:pPr>
              <a:t>‹#›</a:t>
            </a:fld>
            <a:endParaRPr lang="en-US" dirty="0"/>
          </a:p>
        </p:txBody>
      </p:sp>
    </p:spTree>
    <p:extLst>
      <p:ext uri="{BB962C8B-B14F-4D97-AF65-F5344CB8AC3E}">
        <p14:creationId xmlns:p14="http://schemas.microsoft.com/office/powerpoint/2010/main" val="242842179"/>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DF08E923-01FC-497A-BAFB-55E1D9DD0BE5}" type="slidenum">
              <a:rPr lang="en-US"/>
              <a:pPr>
                <a:defRPr/>
              </a:pPr>
              <a:t>‹#›</a:t>
            </a:fld>
            <a:endParaRPr lang="en-US" dirty="0"/>
          </a:p>
        </p:txBody>
      </p:sp>
    </p:spTree>
    <p:extLst>
      <p:ext uri="{BB962C8B-B14F-4D97-AF65-F5344CB8AC3E}">
        <p14:creationId xmlns:p14="http://schemas.microsoft.com/office/powerpoint/2010/main" val="943008640"/>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9A551D87-EB6E-4CB2-98AE-04FEC53778B9}" type="slidenum">
              <a:rPr lang="en-US"/>
              <a:pPr>
                <a:defRPr/>
              </a:pPr>
              <a:t>‹#›</a:t>
            </a:fld>
            <a:endParaRPr lang="en-US" dirty="0"/>
          </a:p>
        </p:txBody>
      </p:sp>
    </p:spTree>
    <p:extLst>
      <p:ext uri="{BB962C8B-B14F-4D97-AF65-F5344CB8AC3E}">
        <p14:creationId xmlns:p14="http://schemas.microsoft.com/office/powerpoint/2010/main" val="92997835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122DD597-2D29-4B0F-9661-90970ACCC211}" type="slidenum">
              <a:rPr lang="en-US"/>
              <a:pPr>
                <a:defRPr/>
              </a:pPr>
              <a:t>‹#›</a:t>
            </a:fld>
            <a:endParaRPr lang="en-US" dirty="0"/>
          </a:p>
        </p:txBody>
      </p:sp>
    </p:spTree>
    <p:extLst>
      <p:ext uri="{BB962C8B-B14F-4D97-AF65-F5344CB8AC3E}">
        <p14:creationId xmlns:p14="http://schemas.microsoft.com/office/powerpoint/2010/main" val="3873728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53D705A0-42B2-49F9-AB4F-BA5C9ECD2458}" type="slidenum">
              <a:rPr lang="en-US"/>
              <a:pPr>
                <a:defRPr/>
              </a:pPr>
              <a:t>‹#›</a:t>
            </a:fld>
            <a:endParaRPr lang="en-US" dirty="0"/>
          </a:p>
        </p:txBody>
      </p:sp>
    </p:spTree>
    <p:extLst>
      <p:ext uri="{BB962C8B-B14F-4D97-AF65-F5344CB8AC3E}">
        <p14:creationId xmlns:p14="http://schemas.microsoft.com/office/powerpoint/2010/main" val="86709534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16379B2D-C07D-47EE-8531-2A1DCA67D695}" type="slidenum">
              <a:rPr lang="en-US"/>
              <a:pPr>
                <a:defRPr/>
              </a:pPr>
              <a:t>‹#›</a:t>
            </a:fld>
            <a:endParaRPr lang="en-US" dirty="0"/>
          </a:p>
        </p:txBody>
      </p:sp>
    </p:spTree>
    <p:extLst>
      <p:ext uri="{BB962C8B-B14F-4D97-AF65-F5344CB8AC3E}">
        <p14:creationId xmlns:p14="http://schemas.microsoft.com/office/powerpoint/2010/main" val="375543288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F64E5221-B820-4390-8F1C-7B50077745B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2" r:id="rId1"/>
    <p:sldLayoutId id="2147483698" r:id="rId2"/>
    <p:sldLayoutId id="2147483703" r:id="rId3"/>
    <p:sldLayoutId id="2147483704" r:id="rId4"/>
    <p:sldLayoutId id="2147483705" r:id="rId5"/>
    <p:sldLayoutId id="2147483706" r:id="rId6"/>
    <p:sldLayoutId id="2147483699" r:id="rId7"/>
    <p:sldLayoutId id="2147483707" r:id="rId8"/>
    <p:sldLayoutId id="2147483708" r:id="rId9"/>
    <p:sldLayoutId id="2147483700" r:id="rId10"/>
    <p:sldLayoutId id="214748370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1"/>
          <p:cNvSpPr>
            <a:spLocks noGrp="1" noChangeArrowheads="1"/>
          </p:cNvSpPr>
          <p:nvPr>
            <p:ph type="ctrTitle"/>
          </p:nvPr>
        </p:nvSpPr>
        <p:spPr>
          <a:xfrm>
            <a:off x="685800" y="685800"/>
            <a:ext cx="7924800" cy="2514599"/>
          </a:xfrm>
        </p:spPr>
        <p:txBody>
          <a:bodyPr>
            <a:normAutofit fontScale="90000"/>
          </a:bodyPr>
          <a:lstStyle/>
          <a:p>
            <a:pPr algn="ctr" eaLnBrk="1" fontAlgn="auto" hangingPunct="1">
              <a:spcAft>
                <a:spcPts val="0"/>
              </a:spcAft>
              <a:defRPr/>
            </a:pPr>
            <a:r>
              <a:rPr lang="en-US" sz="5400" dirty="0" smtClean="0">
                <a:solidFill>
                  <a:srgbClr val="CC0000"/>
                </a:solidFill>
                <a:latin typeface="Century Gothic" pitchFamily="34" charset="0"/>
              </a:rPr>
              <a:t>Danielson’s Framework for Teaching: An Overview</a:t>
            </a:r>
          </a:p>
        </p:txBody>
      </p:sp>
      <p:sp>
        <p:nvSpPr>
          <p:cNvPr id="2" name="Subtitle 1"/>
          <p:cNvSpPr>
            <a:spLocks noGrp="1"/>
          </p:cNvSpPr>
          <p:nvPr>
            <p:ph type="subTitle" idx="1"/>
          </p:nvPr>
        </p:nvSpPr>
        <p:spPr>
          <a:xfrm>
            <a:off x="685800" y="3611606"/>
            <a:ext cx="7772400" cy="1493793"/>
          </a:xfrm>
        </p:spPr>
        <p:txBody>
          <a:bodyPr/>
          <a:lstStyle/>
          <a:p>
            <a:pPr algn="ctr"/>
            <a:r>
              <a:rPr lang="en-US" sz="3600" b="1" dirty="0" smtClean="0"/>
              <a:t>DOMAIN 1</a:t>
            </a:r>
          </a:p>
          <a:p>
            <a:pPr algn="ctr"/>
            <a:endParaRPr lang="en-US" sz="1200" dirty="0" smtClean="0"/>
          </a:p>
          <a:p>
            <a:pPr algn="ctr"/>
            <a:r>
              <a:rPr lang="en-US" dirty="0" smtClean="0"/>
              <a:t>EDU 325 Practicum 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457200" y="1143000"/>
            <a:ext cx="8229600" cy="48641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Displays accurate understanding of typical developmental characteristics of the age group, as well as exceptions to the general patterns.</a:t>
            </a:r>
          </a:p>
          <a:p>
            <a:pPr>
              <a:spcAft>
                <a:spcPts val="1200"/>
              </a:spcAft>
            </a:pPr>
            <a:r>
              <a:rPr lang="en-US" sz="2400" dirty="0" smtClean="0"/>
              <a:t>Knowledge of how students learn is accurate and current, and is applied to the whole class and to groups of students.</a:t>
            </a:r>
          </a:p>
          <a:p>
            <a:pPr>
              <a:spcAft>
                <a:spcPts val="1200"/>
              </a:spcAft>
            </a:pPr>
            <a:r>
              <a:rPr lang="en-US" sz="2400" dirty="0" smtClean="0"/>
              <a:t>Recognizes the value of understanding students’ skills, knowledge, and language proficiency.</a:t>
            </a:r>
          </a:p>
          <a:p>
            <a:pPr>
              <a:spcAft>
                <a:spcPts val="1200"/>
              </a:spcAft>
            </a:pPr>
            <a:r>
              <a:rPr lang="en-US" sz="2400" dirty="0" smtClean="0"/>
              <a:t>Recognizes the value of understanding students’ interests and cultural heritage.</a:t>
            </a:r>
          </a:p>
          <a:p>
            <a:pPr>
              <a:spcAft>
                <a:spcPts val="1200"/>
              </a:spcAft>
            </a:pPr>
            <a:r>
              <a:rPr lang="en-US" sz="2400" dirty="0" smtClean="0"/>
              <a:t>Is aware of students’ special needs.</a:t>
            </a:r>
          </a:p>
          <a:p>
            <a:pPr>
              <a:spcAft>
                <a:spcPts val="1200"/>
              </a:spcAft>
            </a:pPr>
            <a:endParaRPr lang="en-US" dirty="0" smtClean="0"/>
          </a:p>
          <a:p>
            <a:pPr>
              <a:spcAft>
                <a:spcPts val="1200"/>
              </a:spcAft>
            </a:pPr>
            <a:endParaRPr lang="en-US" dirty="0"/>
          </a:p>
        </p:txBody>
      </p:sp>
      <p:sp>
        <p:nvSpPr>
          <p:cNvPr id="5" name="Title 2"/>
          <p:cNvSpPr txBox="1">
            <a:spLocks/>
          </p:cNvSpPr>
          <p:nvPr/>
        </p:nvSpPr>
        <p:spPr>
          <a:xfrm>
            <a:off x="457200" y="274638"/>
            <a:ext cx="8229600" cy="1143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3192239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Content Placeholder 5" descr="Maslow hierarchy.bmp"/>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447800"/>
            <a:ext cx="7477125" cy="4891088"/>
          </a:xfrm>
        </p:spPr>
      </p:pic>
      <p:sp>
        <p:nvSpPr>
          <p:cNvPr id="10242" name="Title 1"/>
          <p:cNvSpPr>
            <a:spLocks noGrp="1"/>
          </p:cNvSpPr>
          <p:nvPr>
            <p:ph type="title"/>
          </p:nvPr>
        </p:nvSpPr>
        <p:spPr>
          <a:xfrm>
            <a:off x="304800" y="0"/>
            <a:ext cx="8229600" cy="1524000"/>
          </a:xfrm>
        </p:spPr>
        <p:txBody>
          <a:bodyPr/>
          <a:lstStyle/>
          <a:p>
            <a:pPr eaLnBrk="1" fontAlgn="auto" hangingPunct="1">
              <a:spcAft>
                <a:spcPts val="0"/>
              </a:spcAft>
              <a:defRPr/>
            </a:pPr>
            <a:r>
              <a:rPr lang="en-US" sz="3600" dirty="0" smtClean="0"/>
              <a:t>Understanding Students Means Learning about </a:t>
            </a:r>
            <a:r>
              <a:rPr lang="en-US" sz="3600" dirty="0" smtClean="0">
                <a:solidFill>
                  <a:srgbClr val="7030A0"/>
                </a:solidFill>
              </a:rPr>
              <a:t>MASLOW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549193514"/>
              </p:ext>
            </p:extLst>
          </p:nvPr>
        </p:nvGraphicFramePr>
        <p:xfrm>
          <a:off x="609600" y="1219200"/>
          <a:ext cx="8001000" cy="1219200"/>
        </p:xfrm>
        <a:graphic>
          <a:graphicData uri="http://schemas.openxmlformats.org/drawingml/2006/table">
            <a:tbl>
              <a:tblPr/>
              <a:tblGrid>
                <a:gridCol w="2667000"/>
                <a:gridCol w="2667000"/>
                <a:gridCol w="2667000"/>
              </a:tblGrid>
              <a:tr h="44772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rPr>
                        <a:t>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rPr>
                        <a:t>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rPr>
                        <a:t>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714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What I Know</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What I WANT to Know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What I Learned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8194" name="Title 1"/>
          <p:cNvSpPr>
            <a:spLocks noGrp="1"/>
          </p:cNvSpPr>
          <p:nvPr>
            <p:ph type="title"/>
          </p:nvPr>
        </p:nvSpPr>
        <p:spPr>
          <a:xfrm>
            <a:off x="457200" y="274638"/>
            <a:ext cx="8229600" cy="792162"/>
          </a:xfrm>
        </p:spPr>
        <p:txBody>
          <a:bodyPr/>
          <a:lstStyle/>
          <a:p>
            <a:pPr eaLnBrk="1" fontAlgn="auto" hangingPunct="1">
              <a:spcAft>
                <a:spcPts val="0"/>
              </a:spcAft>
              <a:defRPr/>
            </a:pPr>
            <a:r>
              <a:rPr lang="en-US" dirty="0" smtClean="0"/>
              <a:t>K-W-L Chart</a:t>
            </a:r>
          </a:p>
        </p:txBody>
      </p:sp>
      <p:sp>
        <p:nvSpPr>
          <p:cNvPr id="15377" name="TextBox 6"/>
          <p:cNvSpPr txBox="1">
            <a:spLocks noChangeArrowheads="1"/>
          </p:cNvSpPr>
          <p:nvPr/>
        </p:nvSpPr>
        <p:spPr bwMode="auto">
          <a:xfrm>
            <a:off x="609600" y="2590800"/>
            <a:ext cx="78486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Arial" charset="0"/>
              <a:buChar char="•"/>
            </a:pPr>
            <a:r>
              <a:rPr lang="en-US" dirty="0" smtClean="0"/>
              <a:t> Can </a:t>
            </a:r>
            <a:r>
              <a:rPr lang="en-US" dirty="0"/>
              <a:t>be used with any content area to start students thinking about what they KNOW about a topic, what they WANT TO KNOW about that topic, and what they have LEARNED at the end of the unit. </a:t>
            </a:r>
          </a:p>
          <a:p>
            <a:pPr eaLnBrk="1" hangingPunct="1"/>
            <a:endParaRPr lang="en-US" dirty="0"/>
          </a:p>
          <a:p>
            <a:pPr eaLnBrk="1" hangingPunct="1">
              <a:buFont typeface="Arial" charset="0"/>
              <a:buChar char="•"/>
            </a:pPr>
            <a:r>
              <a:rPr lang="en-US" dirty="0"/>
              <a:t> </a:t>
            </a:r>
            <a:r>
              <a:rPr lang="en-US" dirty="0" smtClean="0"/>
              <a:t>Can </a:t>
            </a:r>
            <a:r>
              <a:rPr lang="en-US" dirty="0"/>
              <a:t>be adapted for research by adding a column between the W and the L that requires students to think about HOW they will use resources to find the answers to their questions. Then it is a KWHL chart. (How I will find out.)</a:t>
            </a:r>
          </a:p>
          <a:p>
            <a:pPr eaLnBrk="1" hangingPunct="1"/>
            <a:endParaRPr lang="en-US" dirty="0"/>
          </a:p>
          <a:p>
            <a:pPr eaLnBrk="1" hangingPunct="1">
              <a:buFont typeface="Arial" charset="0"/>
              <a:buChar char="•"/>
            </a:pPr>
            <a:r>
              <a:rPr lang="en-US" dirty="0"/>
              <a:t> </a:t>
            </a:r>
            <a:r>
              <a:rPr lang="en-US" dirty="0" smtClean="0"/>
              <a:t>Can </a:t>
            </a:r>
            <a:r>
              <a:rPr lang="en-US" dirty="0"/>
              <a:t>be used as an assessment for learning because a teacher can quickly tell what students already know and understand about a topic.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Content Placeholder 3" descr="KWL example.gif"/>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09600" y="990600"/>
            <a:ext cx="7521575" cy="5137012"/>
          </a:xfrm>
        </p:spPr>
      </p:pic>
      <p:sp>
        <p:nvSpPr>
          <p:cNvPr id="9218" name="Title 1"/>
          <p:cNvSpPr>
            <a:spLocks noGrp="1"/>
          </p:cNvSpPr>
          <p:nvPr>
            <p:ph type="title"/>
          </p:nvPr>
        </p:nvSpPr>
        <p:spPr>
          <a:xfrm>
            <a:off x="457200" y="274638"/>
            <a:ext cx="8229600" cy="715962"/>
          </a:xfrm>
        </p:spPr>
        <p:txBody>
          <a:bodyPr>
            <a:normAutofit fontScale="90000"/>
          </a:bodyPr>
          <a:lstStyle/>
          <a:p>
            <a:pPr eaLnBrk="1" fontAlgn="auto" hangingPunct="1">
              <a:spcAft>
                <a:spcPts val="0"/>
              </a:spcAft>
              <a:defRPr/>
            </a:pPr>
            <a:r>
              <a:rPr lang="en-US" dirty="0" smtClean="0"/>
              <a:t>KWL Example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381000" y="1143000"/>
            <a:ext cx="8458200" cy="4724400"/>
          </a:xfrm>
        </p:spPr>
        <p:txBody>
          <a:bodyPr/>
          <a:lstStyle/>
          <a:p>
            <a:pPr eaLnBrk="1" hangingPunct="1">
              <a:spcAft>
                <a:spcPts val="1200"/>
              </a:spcAft>
            </a:pPr>
            <a:r>
              <a:rPr lang="en-US" sz="2400" dirty="0" smtClean="0"/>
              <a:t>Gather information on students' background and experiences from files, permanent records, and IEPs. </a:t>
            </a:r>
          </a:p>
          <a:p>
            <a:pPr eaLnBrk="1" hangingPunct="1">
              <a:spcAft>
                <a:spcPts val="1200"/>
              </a:spcAft>
            </a:pPr>
            <a:r>
              <a:rPr lang="en-US" sz="2400" dirty="0" smtClean="0"/>
              <a:t>Communicate with parents or guardians to gather relevant background information. </a:t>
            </a:r>
          </a:p>
          <a:p>
            <a:pPr eaLnBrk="1" hangingPunct="1">
              <a:spcAft>
                <a:spcPts val="1200"/>
              </a:spcAft>
            </a:pPr>
            <a:r>
              <a:rPr lang="en-US" sz="2400" dirty="0" smtClean="0"/>
              <a:t>Communicate with previous teachers and support staff to gather relevant background information. </a:t>
            </a:r>
          </a:p>
          <a:p>
            <a:pPr eaLnBrk="1" hangingPunct="1">
              <a:spcAft>
                <a:spcPts val="1200"/>
              </a:spcAft>
            </a:pPr>
            <a:r>
              <a:rPr lang="en-US" sz="2400" dirty="0" smtClean="0"/>
              <a:t>Observe students in home environment (e.g., during home visits) to gather relevant cultural information. </a:t>
            </a:r>
          </a:p>
          <a:p>
            <a:pPr eaLnBrk="1" hangingPunct="1">
              <a:spcAft>
                <a:spcPts val="1200"/>
              </a:spcAft>
            </a:pPr>
            <a:r>
              <a:rPr lang="en-US" sz="2400" dirty="0" smtClean="0"/>
              <a:t>Interview students to become familiar with students' background experiences. </a:t>
            </a:r>
          </a:p>
        </p:txBody>
      </p:sp>
      <p:sp>
        <p:nvSpPr>
          <p:cNvPr id="12290" name="Title 1"/>
          <p:cNvSpPr>
            <a:spLocks noGrp="1"/>
          </p:cNvSpPr>
          <p:nvPr>
            <p:ph type="title"/>
          </p:nvPr>
        </p:nvSpPr>
        <p:spPr>
          <a:xfrm>
            <a:off x="457200" y="274638"/>
            <a:ext cx="8229600" cy="792162"/>
          </a:xfrm>
        </p:spPr>
        <p:txBody>
          <a:bodyPr/>
          <a:lstStyle/>
          <a:p>
            <a:pPr eaLnBrk="1" fontAlgn="auto" hangingPunct="1">
              <a:spcAft>
                <a:spcPts val="0"/>
              </a:spcAft>
              <a:defRPr/>
            </a:pPr>
            <a:r>
              <a:rPr lang="en-US" dirty="0" smtClean="0"/>
              <a:t>Strategies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07075" y="1676400"/>
            <a:ext cx="8534400" cy="4295633"/>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sz="2400" dirty="0" smtClean="0"/>
              <a:t>Teaching is purposeful – designed to achieve well-defined goals.</a:t>
            </a:r>
          </a:p>
          <a:p>
            <a:pPr eaLnBrk="1" hangingPunct="1">
              <a:spcAft>
                <a:spcPts val="1200"/>
              </a:spcAft>
            </a:pPr>
            <a:r>
              <a:rPr lang="en-US" sz="2400" dirty="0" smtClean="0"/>
              <a:t>Teachers are responsible for instructional outcomes (objectives) whether they establish them or lead the students to determine them.</a:t>
            </a:r>
          </a:p>
          <a:p>
            <a:pPr eaLnBrk="1" hangingPunct="1">
              <a:spcAft>
                <a:spcPts val="1200"/>
              </a:spcAft>
            </a:pPr>
            <a:r>
              <a:rPr lang="en-US" sz="2400" dirty="0" smtClean="0"/>
              <a:t>Outcomes must take into account the district’s curriculum, requirements of external mandates such as testing, and community expectations.</a:t>
            </a:r>
          </a:p>
          <a:p>
            <a:pPr eaLnBrk="1" hangingPunct="1">
              <a:spcAft>
                <a:spcPts val="1200"/>
              </a:spcAft>
            </a:pPr>
            <a:r>
              <a:rPr lang="en-US" sz="2400" dirty="0" smtClean="0"/>
              <a:t>Outcomes must represent higher-level learning.</a:t>
            </a:r>
            <a:endParaRPr lang="en-US" sz="2800" dirty="0" smtClean="0"/>
          </a:p>
          <a:p>
            <a:pPr eaLnBrk="1" hangingPunct="1">
              <a:buFontTx/>
              <a:buNone/>
            </a:pPr>
            <a:endParaRPr lang="en-US" dirty="0" smtClean="0"/>
          </a:p>
        </p:txBody>
      </p:sp>
      <p:sp>
        <p:nvSpPr>
          <p:cNvPr id="3" name="Title 1"/>
          <p:cNvSpPr txBox="1">
            <a:spLocks/>
          </p:cNvSpPr>
          <p:nvPr/>
        </p:nvSpPr>
        <p:spPr>
          <a:xfrm>
            <a:off x="307075" y="274638"/>
            <a:ext cx="8379725" cy="12493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Component 1c: Setting instructional outcomes </a:t>
            </a:r>
          </a:p>
        </p:txBody>
      </p:sp>
    </p:spTree>
    <p:extLst>
      <p:ext uri="{BB962C8B-B14F-4D97-AF65-F5344CB8AC3E}">
        <p14:creationId xmlns:p14="http://schemas.microsoft.com/office/powerpoint/2010/main" val="2172418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04800" y="1371600"/>
            <a:ext cx="8686800" cy="4724399"/>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sz="2400" dirty="0" smtClean="0"/>
              <a:t>Outcomes must be stated in terms of what students will </a:t>
            </a:r>
            <a:r>
              <a:rPr lang="en-US" sz="2400" i="1" dirty="0" smtClean="0"/>
              <a:t>learn</a:t>
            </a:r>
            <a:r>
              <a:rPr lang="en-US" sz="2400" dirty="0" smtClean="0"/>
              <a:t> rather than what they will </a:t>
            </a:r>
            <a:r>
              <a:rPr lang="en-US" sz="2400" i="1" dirty="0" smtClean="0"/>
              <a:t>do</a:t>
            </a:r>
            <a:r>
              <a:rPr lang="en-US" sz="2400" dirty="0" smtClean="0"/>
              <a:t>.</a:t>
            </a:r>
          </a:p>
          <a:p>
            <a:pPr eaLnBrk="1" hangingPunct="1">
              <a:spcAft>
                <a:spcPts val="1200"/>
              </a:spcAft>
            </a:pPr>
            <a:r>
              <a:rPr lang="en-US" sz="2400" dirty="0" smtClean="0"/>
              <a:t>Outcomes may deal with knowledge &amp; understanding, high-level thinking and analysis, communication &amp; social skills, dispositions (perseverance, open-mindedness, etc.), and values.</a:t>
            </a:r>
          </a:p>
          <a:p>
            <a:pPr eaLnBrk="1" hangingPunct="1">
              <a:spcAft>
                <a:spcPts val="1200"/>
              </a:spcAft>
            </a:pPr>
            <a:r>
              <a:rPr lang="en-US" sz="2400" dirty="0" smtClean="0"/>
              <a:t>Outcomes must be appropriate to the diverse students in the class.</a:t>
            </a:r>
          </a:p>
          <a:p>
            <a:pPr eaLnBrk="1" hangingPunct="1">
              <a:spcAft>
                <a:spcPts val="1200"/>
              </a:spcAft>
            </a:pPr>
            <a:r>
              <a:rPr lang="en-US" sz="2400" dirty="0" smtClean="0"/>
              <a:t>Attention should be given to building connections to other disciplines.</a:t>
            </a:r>
          </a:p>
          <a:p>
            <a:pPr eaLnBrk="1" hangingPunct="1">
              <a:spcAft>
                <a:spcPts val="1200"/>
              </a:spcAft>
            </a:pPr>
            <a:endParaRPr lang="en-US" dirty="0" smtClean="0"/>
          </a:p>
        </p:txBody>
      </p:sp>
      <p:sp>
        <p:nvSpPr>
          <p:cNvPr id="3" name="Title 1"/>
          <p:cNvSpPr txBox="1">
            <a:spLocks/>
          </p:cNvSpPr>
          <p:nvPr/>
        </p:nvSpPr>
        <p:spPr>
          <a:xfrm>
            <a:off x="457200" y="274638"/>
            <a:ext cx="8229600" cy="1241436"/>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Component 1c: Setting instructional outcomes </a:t>
            </a:r>
          </a:p>
        </p:txBody>
      </p:sp>
    </p:spTree>
    <p:extLst>
      <p:ext uri="{BB962C8B-B14F-4D97-AF65-F5344CB8AC3E}">
        <p14:creationId xmlns:p14="http://schemas.microsoft.com/office/powerpoint/2010/main" val="4191049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68573" y="1905000"/>
            <a:ext cx="8229600" cy="31242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1800"/>
              </a:spcAft>
            </a:pPr>
            <a:r>
              <a:rPr lang="en-US" dirty="0" smtClean="0"/>
              <a:t>Value, sequence, and alignment</a:t>
            </a:r>
          </a:p>
          <a:p>
            <a:pPr>
              <a:spcBef>
                <a:spcPts val="600"/>
              </a:spcBef>
              <a:spcAft>
                <a:spcPts val="1800"/>
              </a:spcAft>
            </a:pPr>
            <a:r>
              <a:rPr lang="en-US" dirty="0" smtClean="0"/>
              <a:t>Clarity</a:t>
            </a:r>
          </a:p>
          <a:p>
            <a:pPr>
              <a:spcBef>
                <a:spcPts val="600"/>
              </a:spcBef>
              <a:spcAft>
                <a:spcPts val="1800"/>
              </a:spcAft>
            </a:pPr>
            <a:r>
              <a:rPr lang="en-US" dirty="0" smtClean="0"/>
              <a:t>Balance</a:t>
            </a:r>
          </a:p>
          <a:p>
            <a:pPr>
              <a:spcBef>
                <a:spcPts val="600"/>
              </a:spcBef>
              <a:spcAft>
                <a:spcPts val="1800"/>
              </a:spcAft>
            </a:pPr>
            <a:r>
              <a:rPr lang="en-US" dirty="0" smtClean="0"/>
              <a:t>Suitability for diverse learners</a:t>
            </a:r>
            <a:endParaRPr lang="en-US" dirty="0"/>
          </a:p>
        </p:txBody>
      </p:sp>
      <p:sp>
        <p:nvSpPr>
          <p:cNvPr id="3" name="Title 2"/>
          <p:cNvSpPr txBox="1">
            <a:spLocks/>
          </p:cNvSpPr>
          <p:nvPr/>
        </p:nvSpPr>
        <p:spPr>
          <a:xfrm>
            <a:off x="468573" y="838200"/>
            <a:ext cx="82296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1c</a:t>
            </a:r>
            <a:endParaRPr lang="en-US" dirty="0"/>
          </a:p>
        </p:txBody>
      </p:sp>
    </p:spTree>
    <p:extLst>
      <p:ext uri="{BB962C8B-B14F-4D97-AF65-F5344CB8AC3E}">
        <p14:creationId xmlns:p14="http://schemas.microsoft.com/office/powerpoint/2010/main" val="2381162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143000"/>
            <a:ext cx="8229600" cy="48641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All outcomes demonstrate high expectations (rigor) and important learning in the discipline AND are connected to past and future learning in the target discipline and other disciplines.</a:t>
            </a:r>
          </a:p>
          <a:p>
            <a:pPr>
              <a:spcAft>
                <a:spcPts val="1200"/>
              </a:spcAft>
            </a:pPr>
            <a:r>
              <a:rPr lang="en-US" sz="2400" dirty="0" smtClean="0"/>
              <a:t>Outcomes are clear, focuses on what students will learn (rather than what they will do), and allow for assessment.</a:t>
            </a:r>
          </a:p>
          <a:p>
            <a:pPr>
              <a:spcAft>
                <a:spcPts val="1200"/>
              </a:spcAft>
            </a:pPr>
            <a:r>
              <a:rPr lang="en-US" sz="2400" dirty="0" smtClean="0"/>
              <a:t>Outcomes reflect several different types of learning and opportunities for coordination and integration.</a:t>
            </a:r>
          </a:p>
          <a:p>
            <a:pPr>
              <a:spcAft>
                <a:spcPts val="1200"/>
              </a:spcAft>
            </a:pPr>
            <a:r>
              <a:rPr lang="en-US" sz="2400" dirty="0" smtClean="0"/>
              <a:t>Outcomes take into consideration the varying needs of individuals or groups.</a:t>
            </a:r>
            <a:endParaRPr lang="en-US" dirty="0" smtClean="0"/>
          </a:p>
          <a:p>
            <a:pPr>
              <a:spcAft>
                <a:spcPts val="1200"/>
              </a:spcAft>
            </a:pPr>
            <a:endParaRPr lang="en-US" dirty="0"/>
          </a:p>
        </p:txBody>
      </p:sp>
      <p:sp>
        <p:nvSpPr>
          <p:cNvPr id="3" name="Title 2"/>
          <p:cNvSpPr txBox="1">
            <a:spLocks/>
          </p:cNvSpPr>
          <p:nvPr/>
        </p:nvSpPr>
        <p:spPr>
          <a:xfrm>
            <a:off x="457200" y="274638"/>
            <a:ext cx="8229600" cy="7159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427603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381000" y="914400"/>
            <a:ext cx="8458200" cy="5257800"/>
          </a:xfrm>
        </p:spPr>
        <p:txBody>
          <a:bodyPr>
            <a:normAutofit/>
          </a:bodyPr>
          <a:lstStyle/>
          <a:p>
            <a:pPr marL="365760" indent="-256032" eaLnBrk="1" fontAlgn="auto" hangingPunct="1">
              <a:spcAft>
                <a:spcPts val="1200"/>
              </a:spcAft>
              <a:buFont typeface="Wingdings 3"/>
              <a:buChar char=""/>
              <a:defRPr/>
            </a:pPr>
            <a:r>
              <a:rPr lang="en-US" sz="2300" dirty="0" smtClean="0"/>
              <a:t>Identify what students should learn as a consequence of exposure to the content</a:t>
            </a:r>
          </a:p>
          <a:p>
            <a:pPr marL="365760" indent="-256032" eaLnBrk="1" fontAlgn="auto" hangingPunct="1">
              <a:spcAft>
                <a:spcPts val="1200"/>
              </a:spcAft>
              <a:buFont typeface="Wingdings 3"/>
              <a:buChar char=""/>
              <a:defRPr/>
            </a:pPr>
            <a:r>
              <a:rPr lang="en-US" sz="2300" dirty="0" smtClean="0"/>
              <a:t>Refer to knowledge to be acquired—concepts, facts, or principles</a:t>
            </a:r>
          </a:p>
          <a:p>
            <a:pPr marL="365760" indent="-256032" eaLnBrk="1" fontAlgn="auto" hangingPunct="1">
              <a:spcAft>
                <a:spcPts val="1200"/>
              </a:spcAft>
              <a:buFont typeface="Wingdings 3"/>
              <a:buChar char=""/>
              <a:defRPr/>
            </a:pPr>
            <a:r>
              <a:rPr lang="en-US" sz="2300" dirty="0" smtClean="0"/>
              <a:t>Address other kinds of learning: values, thinking skills, social skills, performance skills, behavioral goals</a:t>
            </a:r>
          </a:p>
          <a:p>
            <a:pPr marL="365760" indent="-256032" eaLnBrk="1" fontAlgn="auto" hangingPunct="1">
              <a:spcAft>
                <a:spcPts val="1200"/>
              </a:spcAft>
              <a:buFont typeface="Wingdings 3"/>
              <a:buChar char=""/>
              <a:defRPr/>
            </a:pPr>
            <a:r>
              <a:rPr lang="en-US" sz="2300" dirty="0" smtClean="0"/>
              <a:t>Articulate how students’ actions, attitudes, knowledge, and/or skills will be modified or enhanced by the lesson</a:t>
            </a:r>
          </a:p>
          <a:p>
            <a:pPr marL="365760" indent="-256032" eaLnBrk="1" fontAlgn="auto" hangingPunct="1">
              <a:spcAft>
                <a:spcPts val="1200"/>
              </a:spcAft>
              <a:buFont typeface="Wingdings 3"/>
              <a:buChar char=""/>
              <a:defRPr/>
            </a:pPr>
            <a:r>
              <a:rPr lang="en-US" sz="2300" dirty="0" smtClean="0"/>
              <a:t>Explain why the goals are appropriate to the particular group of students OR show that goals have been differentiated based on student needs.</a:t>
            </a:r>
          </a:p>
        </p:txBody>
      </p:sp>
      <p:sp>
        <p:nvSpPr>
          <p:cNvPr id="16386" name="Title 1"/>
          <p:cNvSpPr>
            <a:spLocks noGrp="1"/>
          </p:cNvSpPr>
          <p:nvPr>
            <p:ph type="title"/>
          </p:nvPr>
        </p:nvSpPr>
        <p:spPr>
          <a:xfrm>
            <a:off x="457200" y="0"/>
            <a:ext cx="8229600" cy="990600"/>
          </a:xfrm>
        </p:spPr>
        <p:txBody>
          <a:bodyPr/>
          <a:lstStyle/>
          <a:p>
            <a:pPr eaLnBrk="1" fontAlgn="auto" hangingPunct="1">
              <a:spcAft>
                <a:spcPts val="0"/>
              </a:spcAft>
              <a:defRPr/>
            </a:pPr>
            <a:r>
              <a:rPr lang="en-US" dirty="0" smtClean="0"/>
              <a:t>Strategies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304800" y="1481138"/>
            <a:ext cx="8534400" cy="3776662"/>
          </a:xfrm>
        </p:spPr>
        <p:txBody>
          <a:bodyPr/>
          <a:lstStyle/>
          <a:p>
            <a:pPr eaLnBrk="1" hangingPunct="1">
              <a:spcAft>
                <a:spcPts val="1200"/>
              </a:spcAft>
            </a:pPr>
            <a:r>
              <a:rPr lang="en-US" b="1" dirty="0" smtClean="0"/>
              <a:t>Has 22 components organized into 4 domains</a:t>
            </a:r>
          </a:p>
          <a:p>
            <a:pPr eaLnBrk="1" hangingPunct="1">
              <a:spcAft>
                <a:spcPts val="1200"/>
              </a:spcAft>
            </a:pPr>
            <a:r>
              <a:rPr lang="en-US" b="1" dirty="0" smtClean="0"/>
              <a:t>The four domains are:</a:t>
            </a:r>
          </a:p>
          <a:p>
            <a:pPr lvl="1" eaLnBrk="1" hangingPunct="1">
              <a:spcAft>
                <a:spcPts val="1200"/>
              </a:spcAft>
            </a:pPr>
            <a:r>
              <a:rPr lang="en-US" sz="2500" b="1" dirty="0" smtClean="0"/>
              <a:t>Planning and preparation</a:t>
            </a:r>
          </a:p>
          <a:p>
            <a:pPr lvl="1" eaLnBrk="1" hangingPunct="1">
              <a:spcAft>
                <a:spcPts val="1200"/>
              </a:spcAft>
            </a:pPr>
            <a:r>
              <a:rPr lang="en-US" sz="2500" b="1" dirty="0" smtClean="0"/>
              <a:t>The classroom environment</a:t>
            </a:r>
          </a:p>
          <a:p>
            <a:pPr lvl="1" eaLnBrk="1" hangingPunct="1">
              <a:spcAft>
                <a:spcPts val="1200"/>
              </a:spcAft>
            </a:pPr>
            <a:r>
              <a:rPr lang="en-US" sz="2500" b="1" dirty="0" smtClean="0"/>
              <a:t>Instruction</a:t>
            </a:r>
          </a:p>
          <a:p>
            <a:pPr lvl="1" eaLnBrk="1" hangingPunct="1">
              <a:spcAft>
                <a:spcPts val="1200"/>
              </a:spcAft>
            </a:pPr>
            <a:r>
              <a:rPr lang="en-US" sz="2500" b="1" dirty="0" smtClean="0"/>
              <a:t>Professional responsibilities</a:t>
            </a:r>
          </a:p>
        </p:txBody>
      </p:sp>
      <p:sp>
        <p:nvSpPr>
          <p:cNvPr id="3074" name="Title 1"/>
          <p:cNvSpPr>
            <a:spLocks noGrp="1"/>
          </p:cNvSpPr>
          <p:nvPr>
            <p:ph type="title"/>
          </p:nvPr>
        </p:nvSpPr>
        <p:spPr/>
        <p:txBody>
          <a:bodyPr/>
          <a:lstStyle/>
          <a:p>
            <a:pPr eaLnBrk="1" fontAlgn="auto" hangingPunct="1">
              <a:spcAft>
                <a:spcPts val="0"/>
              </a:spcAft>
              <a:defRPr/>
            </a:pPr>
            <a:r>
              <a:rPr lang="en-US" dirty="0" smtClean="0"/>
              <a:t>Framework Domains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idx="1"/>
          </p:nvPr>
        </p:nvSpPr>
        <p:spPr>
          <a:xfrm>
            <a:off x="533400" y="1066800"/>
            <a:ext cx="7924800" cy="5059363"/>
          </a:xfrm>
        </p:spPr>
        <p:txBody>
          <a:bodyPr>
            <a:normAutofit fontScale="92500" lnSpcReduction="10000"/>
          </a:bodyPr>
          <a:lstStyle/>
          <a:p>
            <a:pPr marL="365760" indent="-256032" eaLnBrk="1" fontAlgn="auto" hangingPunct="1">
              <a:spcAft>
                <a:spcPts val="1200"/>
              </a:spcAft>
              <a:buFont typeface="Wingdings 3"/>
              <a:buChar char=""/>
              <a:defRPr/>
            </a:pPr>
            <a:r>
              <a:rPr lang="en-US" sz="2400" dirty="0" smtClean="0"/>
              <a:t>They use verbs that indicate how the student work can be observed.</a:t>
            </a:r>
          </a:p>
          <a:p>
            <a:pPr marL="365760" indent="-256032" eaLnBrk="1" fontAlgn="auto" hangingPunct="1">
              <a:spcAft>
                <a:spcPts val="1200"/>
              </a:spcAft>
              <a:buFont typeface="Wingdings 3"/>
              <a:buChar char=""/>
              <a:defRPr/>
            </a:pPr>
            <a:r>
              <a:rPr lang="en-US" sz="2400" dirty="0" smtClean="0"/>
              <a:t>They focus on what the student should learn, not what the instructor teaches.</a:t>
            </a:r>
          </a:p>
          <a:p>
            <a:pPr marL="365760" indent="-256032" eaLnBrk="1" fontAlgn="auto" hangingPunct="1">
              <a:spcAft>
                <a:spcPts val="1200"/>
              </a:spcAft>
              <a:buFont typeface="Wingdings 3"/>
              <a:buChar char=""/>
              <a:defRPr/>
            </a:pPr>
            <a:r>
              <a:rPr lang="en-US" sz="2400" dirty="0" smtClean="0"/>
              <a:t>They reflect what students should be able to do after a course or lesson ends, not simply what they do during the course.</a:t>
            </a:r>
          </a:p>
          <a:p>
            <a:pPr marL="365760" indent="-256032" eaLnBrk="1" fontAlgn="auto" hangingPunct="1">
              <a:spcAft>
                <a:spcPts val="1200"/>
              </a:spcAft>
              <a:buFont typeface="Wingdings 3"/>
              <a:buChar char=""/>
              <a:defRPr/>
            </a:pPr>
            <a:r>
              <a:rPr lang="en-US" sz="2400" dirty="0" smtClean="0"/>
              <a:t>They usually can be assessed in more than one way.</a:t>
            </a:r>
          </a:p>
          <a:p>
            <a:pPr marL="365760" indent="-256032" eaLnBrk="1" fontAlgn="auto" hangingPunct="1">
              <a:spcAft>
                <a:spcPts val="1200"/>
              </a:spcAft>
              <a:buFont typeface="Wingdings 3"/>
              <a:buChar char=""/>
              <a:defRPr/>
            </a:pPr>
            <a:r>
              <a:rPr lang="en-US" sz="2400" dirty="0" smtClean="0"/>
              <a:t>They can be understood by someone outside the discipline.</a:t>
            </a:r>
          </a:p>
          <a:p>
            <a:pPr marL="365760" indent="-256032" eaLnBrk="1" fontAlgn="auto" hangingPunct="1">
              <a:spcAft>
                <a:spcPts val="1200"/>
              </a:spcAft>
              <a:buFont typeface="Wingdings 3"/>
              <a:buChar char=""/>
              <a:defRPr/>
            </a:pPr>
            <a:r>
              <a:rPr lang="en-US" sz="2400" dirty="0" smtClean="0"/>
              <a:t>Learning objectives specify both an </a:t>
            </a:r>
            <a:r>
              <a:rPr lang="en-US" sz="2400" i="1" dirty="0" smtClean="0"/>
              <a:t>observable behavior </a:t>
            </a:r>
            <a:r>
              <a:rPr lang="en-US" sz="2400" dirty="0" smtClean="0"/>
              <a:t>and the </a:t>
            </a:r>
            <a:r>
              <a:rPr lang="en-US" sz="2400" i="1" dirty="0" smtClean="0"/>
              <a:t>object of that behavior.</a:t>
            </a:r>
            <a:endParaRPr lang="en-US" sz="2400" dirty="0" smtClean="0"/>
          </a:p>
          <a:p>
            <a:pPr marL="365760" indent="-256032" eaLnBrk="1" fontAlgn="auto" hangingPunct="1">
              <a:spcAft>
                <a:spcPts val="0"/>
              </a:spcAft>
              <a:buFontTx/>
              <a:buNone/>
              <a:defRPr/>
            </a:pPr>
            <a:endParaRPr lang="en-US" dirty="0" smtClean="0"/>
          </a:p>
        </p:txBody>
      </p:sp>
      <p:sp>
        <p:nvSpPr>
          <p:cNvPr id="17410" name="Title 1"/>
          <p:cNvSpPr>
            <a:spLocks noGrp="1"/>
          </p:cNvSpPr>
          <p:nvPr>
            <p:ph type="title"/>
          </p:nvPr>
        </p:nvSpPr>
        <p:spPr>
          <a:xfrm>
            <a:off x="457200" y="304800"/>
            <a:ext cx="8229600" cy="533400"/>
          </a:xfrm>
        </p:spPr>
        <p:txBody>
          <a:bodyPr/>
          <a:lstStyle/>
          <a:p>
            <a:pPr marL="342900" indent="-342900" eaLnBrk="1" fontAlgn="auto" hangingPunct="1">
              <a:spcAft>
                <a:spcPts val="0"/>
              </a:spcAft>
              <a:defRPr/>
            </a:pPr>
            <a:r>
              <a:rPr lang="en-US" sz="2800" dirty="0" smtClean="0">
                <a:solidFill>
                  <a:schemeClr val="tx1"/>
                </a:solidFill>
              </a:rPr>
              <a:t>Characteristics of learning outcomes or goals</a:t>
            </a:r>
            <a:endParaRPr lang="en-US" sz="2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609600" y="1447800"/>
            <a:ext cx="7696200" cy="3429000"/>
          </a:xfrm>
        </p:spPr>
        <p:txBody>
          <a:bodyPr/>
          <a:lstStyle/>
          <a:p>
            <a:pPr eaLnBrk="1" hangingPunct="1">
              <a:spcAft>
                <a:spcPts val="1200"/>
              </a:spcAft>
            </a:pPr>
            <a:r>
              <a:rPr lang="en-US" sz="2300" dirty="0" smtClean="0"/>
              <a:t>Note that the </a:t>
            </a:r>
            <a:r>
              <a:rPr lang="en-US" sz="2300" b="1" i="1" dirty="0" smtClean="0"/>
              <a:t>verb</a:t>
            </a:r>
            <a:r>
              <a:rPr lang="en-US" sz="2300" dirty="0" smtClean="0"/>
              <a:t>  you choose will help you focus on what you assess.</a:t>
            </a:r>
          </a:p>
          <a:p>
            <a:pPr eaLnBrk="1" hangingPunct="1">
              <a:spcAft>
                <a:spcPts val="1200"/>
              </a:spcAft>
            </a:pPr>
            <a:r>
              <a:rPr lang="en-US" sz="2300" dirty="0" smtClean="0"/>
              <a:t>A more specific verb is easier to assess than a broader example.</a:t>
            </a:r>
          </a:p>
          <a:p>
            <a:pPr eaLnBrk="1" hangingPunct="1">
              <a:spcAft>
                <a:spcPts val="1200"/>
              </a:spcAft>
            </a:pPr>
            <a:r>
              <a:rPr lang="en-US" sz="2300" dirty="0" smtClean="0"/>
              <a:t>For very specific help on what types of verbs to use, turn to Bloom’s Taxonomy (see handout).</a:t>
            </a:r>
          </a:p>
        </p:txBody>
      </p:sp>
      <p:sp>
        <p:nvSpPr>
          <p:cNvPr id="18434" name="Title 1"/>
          <p:cNvSpPr>
            <a:spLocks noGrp="1"/>
          </p:cNvSpPr>
          <p:nvPr>
            <p:ph type="title"/>
          </p:nvPr>
        </p:nvSpPr>
        <p:spPr/>
        <p:txBody>
          <a:bodyPr>
            <a:normAutofit/>
          </a:bodyPr>
          <a:lstStyle/>
          <a:p>
            <a:pPr eaLnBrk="1" fontAlgn="auto" hangingPunct="1">
              <a:spcAft>
                <a:spcPts val="0"/>
              </a:spcAft>
              <a:defRPr/>
            </a:pPr>
            <a:r>
              <a:rPr lang="en-US" sz="3600" dirty="0" smtClean="0"/>
              <a:t>Writing Learning Goals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Bloom's taxonom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819400"/>
            <a:ext cx="8196263"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Content Placeholder 2"/>
          <p:cNvSpPr>
            <a:spLocks noGrp="1"/>
          </p:cNvSpPr>
          <p:nvPr>
            <p:ph idx="1"/>
          </p:nvPr>
        </p:nvSpPr>
        <p:spPr>
          <a:xfrm>
            <a:off x="533400" y="1066800"/>
            <a:ext cx="8001000" cy="1981200"/>
          </a:xfrm>
        </p:spPr>
        <p:txBody>
          <a:bodyPr/>
          <a:lstStyle/>
          <a:p>
            <a:pPr eaLnBrk="1" hangingPunct="1"/>
            <a:r>
              <a:rPr lang="en-US" sz="2400" dirty="0" smtClean="0"/>
              <a:t>Bloom identified six levels within the cognitive domain, from the simple recall or recognition of facts as the lowest level, through increasingly more complex and abstract mental levels, to the highest order which is classified as evaluation. </a:t>
            </a:r>
          </a:p>
          <a:p>
            <a:pPr eaLnBrk="1" hangingPunct="1">
              <a:buFontTx/>
              <a:buNone/>
            </a:pPr>
            <a:endParaRPr lang="en-US" dirty="0" smtClean="0"/>
          </a:p>
        </p:txBody>
      </p:sp>
      <p:sp>
        <p:nvSpPr>
          <p:cNvPr id="19458" name="Title 1"/>
          <p:cNvSpPr>
            <a:spLocks noGrp="1"/>
          </p:cNvSpPr>
          <p:nvPr>
            <p:ph type="title"/>
          </p:nvPr>
        </p:nvSpPr>
        <p:spPr>
          <a:xfrm>
            <a:off x="457200" y="0"/>
            <a:ext cx="8229600" cy="990600"/>
          </a:xfrm>
        </p:spPr>
        <p:txBody>
          <a:bodyPr/>
          <a:lstStyle/>
          <a:p>
            <a:pPr eaLnBrk="1" fontAlgn="auto" hangingPunct="1">
              <a:spcAft>
                <a:spcPts val="0"/>
              </a:spcAft>
              <a:defRPr/>
            </a:pPr>
            <a:r>
              <a:rPr lang="en-US" dirty="0" smtClean="0"/>
              <a:t>Bloom’s Taxonomy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066800" y="1066800"/>
          <a:ext cx="7239000" cy="5105400"/>
        </p:xfrm>
        <a:graphic>
          <a:graphicData uri="http://schemas.openxmlformats.org/drawingml/2006/table">
            <a:tbl>
              <a:tblPr firstRow="1" bandRow="1">
                <a:tableStyleId>{5C22544A-7EE6-4342-B048-85BDC9FD1C3A}</a:tableStyleId>
              </a:tblPr>
              <a:tblGrid>
                <a:gridCol w="2413000"/>
                <a:gridCol w="2413000"/>
                <a:gridCol w="2413000"/>
              </a:tblGrid>
              <a:tr h="2552700">
                <a:tc>
                  <a:txBody>
                    <a:bodyPr/>
                    <a:lstStyle/>
                    <a:p>
                      <a:pPr marL="0" marR="0">
                        <a:lnSpc>
                          <a:spcPct val="115000"/>
                        </a:lnSpc>
                        <a:spcBef>
                          <a:spcPts val="2400"/>
                        </a:spcBef>
                        <a:spcAft>
                          <a:spcPts val="0"/>
                        </a:spcAft>
                      </a:pPr>
                      <a:r>
                        <a:rPr lang="en-US" sz="1400" b="1" kern="0" dirty="0">
                          <a:solidFill>
                            <a:schemeClr val="tx1"/>
                          </a:solidFill>
                          <a:latin typeface="Calibri"/>
                          <a:ea typeface="Times New Roman"/>
                          <a:cs typeface="Times New Roman"/>
                        </a:rPr>
                        <a:t>Knowledge</a:t>
                      </a:r>
                    </a:p>
                    <a:p>
                      <a:pPr marL="0" marR="0">
                        <a:lnSpc>
                          <a:spcPct val="115000"/>
                        </a:lnSpc>
                        <a:spcBef>
                          <a:spcPts val="0"/>
                        </a:spcBef>
                        <a:spcAft>
                          <a:spcPts val="0"/>
                        </a:spcAft>
                      </a:pPr>
                      <a:r>
                        <a:rPr lang="en-US" sz="1400" b="0" dirty="0">
                          <a:solidFill>
                            <a:schemeClr val="tx1"/>
                          </a:solidFill>
                          <a:latin typeface="Calibri"/>
                          <a:ea typeface="Calibri"/>
                          <a:cs typeface="Times New Roman"/>
                        </a:rPr>
                        <a:t>Define</a:t>
                      </a:r>
                    </a:p>
                    <a:p>
                      <a:pPr marL="0" marR="0">
                        <a:lnSpc>
                          <a:spcPct val="115000"/>
                        </a:lnSpc>
                        <a:spcBef>
                          <a:spcPts val="0"/>
                        </a:spcBef>
                        <a:spcAft>
                          <a:spcPts val="0"/>
                        </a:spcAft>
                      </a:pPr>
                      <a:r>
                        <a:rPr lang="en-US" sz="1400" b="0" dirty="0">
                          <a:solidFill>
                            <a:schemeClr val="tx1"/>
                          </a:solidFill>
                          <a:latin typeface="Calibri"/>
                          <a:ea typeface="Calibri"/>
                          <a:cs typeface="Times New Roman"/>
                        </a:rPr>
                        <a:t>Describe</a:t>
                      </a:r>
                    </a:p>
                    <a:p>
                      <a:pPr marL="0" marR="0">
                        <a:lnSpc>
                          <a:spcPct val="115000"/>
                        </a:lnSpc>
                        <a:spcBef>
                          <a:spcPts val="0"/>
                        </a:spcBef>
                        <a:spcAft>
                          <a:spcPts val="0"/>
                        </a:spcAft>
                      </a:pPr>
                      <a:r>
                        <a:rPr lang="en-US" sz="1400" b="0" dirty="0">
                          <a:solidFill>
                            <a:schemeClr val="tx1"/>
                          </a:solidFill>
                          <a:latin typeface="Calibri"/>
                          <a:ea typeface="Calibri"/>
                          <a:cs typeface="Times New Roman"/>
                        </a:rPr>
                        <a:t>Recall</a:t>
                      </a:r>
                    </a:p>
                    <a:p>
                      <a:pPr marL="0" marR="0">
                        <a:lnSpc>
                          <a:spcPct val="115000"/>
                        </a:lnSpc>
                        <a:spcBef>
                          <a:spcPts val="0"/>
                        </a:spcBef>
                        <a:spcAft>
                          <a:spcPts val="0"/>
                        </a:spcAft>
                      </a:pPr>
                      <a:r>
                        <a:rPr lang="en-US" sz="1400" b="0" dirty="0">
                          <a:solidFill>
                            <a:schemeClr val="tx1"/>
                          </a:solidFill>
                          <a:latin typeface="Calibri"/>
                          <a:ea typeface="Calibri"/>
                          <a:cs typeface="Times New Roman"/>
                        </a:rPr>
                        <a:t>State</a:t>
                      </a:r>
                    </a:p>
                    <a:p>
                      <a:pPr marL="0" marR="0">
                        <a:lnSpc>
                          <a:spcPct val="115000"/>
                        </a:lnSpc>
                        <a:spcBef>
                          <a:spcPts val="0"/>
                        </a:spcBef>
                        <a:spcAft>
                          <a:spcPts val="0"/>
                        </a:spcAft>
                      </a:pPr>
                      <a:r>
                        <a:rPr lang="en-US" sz="1400" b="0" dirty="0">
                          <a:solidFill>
                            <a:schemeClr val="tx1"/>
                          </a:solidFill>
                          <a:latin typeface="Calibri"/>
                          <a:ea typeface="Calibri"/>
                          <a:cs typeface="Times New Roman"/>
                        </a:rPr>
                        <a:t>List</a:t>
                      </a:r>
                    </a:p>
                    <a:p>
                      <a:pPr marL="0" marR="0">
                        <a:lnSpc>
                          <a:spcPct val="115000"/>
                        </a:lnSpc>
                        <a:spcBef>
                          <a:spcPts val="0"/>
                        </a:spcBef>
                        <a:spcAft>
                          <a:spcPts val="0"/>
                        </a:spcAft>
                      </a:pPr>
                      <a:r>
                        <a:rPr lang="en-US" sz="1400" b="0" dirty="0">
                          <a:solidFill>
                            <a:schemeClr val="tx1"/>
                          </a:solidFill>
                          <a:latin typeface="Calibri"/>
                          <a:ea typeface="Calibri"/>
                          <a:cs typeface="Times New Roman"/>
                        </a:rPr>
                        <a:t>Summarize</a:t>
                      </a:r>
                    </a:p>
                    <a:p>
                      <a:pPr marL="0" marR="0">
                        <a:lnSpc>
                          <a:spcPct val="115000"/>
                        </a:lnSpc>
                        <a:spcBef>
                          <a:spcPts val="0"/>
                        </a:spcBef>
                        <a:spcAft>
                          <a:spcPts val="0"/>
                        </a:spcAft>
                      </a:pPr>
                      <a:r>
                        <a:rPr lang="en-US" sz="1400" b="0" dirty="0">
                          <a:solidFill>
                            <a:schemeClr val="tx1"/>
                          </a:solidFill>
                          <a:latin typeface="Calibri"/>
                          <a:ea typeface="Calibri"/>
                          <a:cs typeface="Times New Roman"/>
                        </a:rPr>
                        <a:t>Identify</a:t>
                      </a:r>
                    </a:p>
                    <a:p>
                      <a:pPr marL="0" marR="0">
                        <a:lnSpc>
                          <a:spcPct val="115000"/>
                        </a:lnSpc>
                        <a:spcBef>
                          <a:spcPts val="0"/>
                        </a:spcBef>
                        <a:spcAft>
                          <a:spcPts val="0"/>
                        </a:spcAft>
                      </a:pPr>
                      <a:r>
                        <a:rPr lang="en-US" sz="1400" b="0" dirty="0">
                          <a:solidFill>
                            <a:schemeClr val="tx1"/>
                          </a:solidFill>
                          <a:latin typeface="Calibri"/>
                          <a:ea typeface="Calibri"/>
                          <a:cs typeface="Times New Roman"/>
                        </a:rPr>
                        <a:t>Point to</a:t>
                      </a:r>
                    </a:p>
                    <a:p>
                      <a:pPr marL="0" marR="0">
                        <a:lnSpc>
                          <a:spcPct val="115000"/>
                        </a:lnSpc>
                        <a:spcBef>
                          <a:spcPts val="0"/>
                        </a:spcBef>
                        <a:spcAft>
                          <a:spcPts val="0"/>
                        </a:spcAft>
                      </a:pPr>
                      <a:r>
                        <a:rPr lang="en-US" sz="1400" b="0" dirty="0">
                          <a:solidFill>
                            <a:schemeClr val="tx1"/>
                          </a:solidFill>
                          <a:latin typeface="Calibri"/>
                          <a:ea typeface="Calibri"/>
                          <a:cs typeface="Times New Roman"/>
                        </a:rPr>
                        <a:t>Match</a:t>
                      </a:r>
                    </a:p>
                  </a:txBody>
                  <a:tcPr marL="68580" marR="68580" marT="0" marB="0"/>
                </a:tc>
                <a:tc>
                  <a:txBody>
                    <a:bodyPr/>
                    <a:lstStyle/>
                    <a:p>
                      <a:pPr marL="0" marR="0">
                        <a:lnSpc>
                          <a:spcPct val="115000"/>
                        </a:lnSpc>
                        <a:spcBef>
                          <a:spcPts val="2400"/>
                        </a:spcBef>
                        <a:spcAft>
                          <a:spcPts val="0"/>
                        </a:spcAft>
                      </a:pPr>
                      <a:r>
                        <a:rPr lang="en-US" sz="1400" b="1" kern="0" dirty="0">
                          <a:solidFill>
                            <a:schemeClr val="tx1"/>
                          </a:solidFill>
                          <a:latin typeface="Calibri"/>
                          <a:ea typeface="Times New Roman"/>
                          <a:cs typeface="Times New Roman"/>
                        </a:rPr>
                        <a:t>Comprehension</a:t>
                      </a:r>
                    </a:p>
                    <a:p>
                      <a:pPr marL="0" marR="0">
                        <a:lnSpc>
                          <a:spcPct val="115000"/>
                        </a:lnSpc>
                        <a:spcBef>
                          <a:spcPts val="0"/>
                        </a:spcBef>
                        <a:spcAft>
                          <a:spcPts val="0"/>
                        </a:spcAft>
                      </a:pPr>
                      <a:r>
                        <a:rPr lang="en-US" sz="1400" b="0" dirty="0">
                          <a:solidFill>
                            <a:schemeClr val="tx1"/>
                          </a:solidFill>
                          <a:latin typeface="Calibri"/>
                          <a:ea typeface="Calibri"/>
                          <a:cs typeface="Times New Roman"/>
                        </a:rPr>
                        <a:t>Annotate</a:t>
                      </a:r>
                    </a:p>
                    <a:p>
                      <a:pPr marL="0" marR="0">
                        <a:lnSpc>
                          <a:spcPct val="115000"/>
                        </a:lnSpc>
                        <a:spcBef>
                          <a:spcPts val="0"/>
                        </a:spcBef>
                        <a:spcAft>
                          <a:spcPts val="0"/>
                        </a:spcAft>
                      </a:pPr>
                      <a:r>
                        <a:rPr lang="en-US" sz="1400" b="0" dirty="0">
                          <a:solidFill>
                            <a:schemeClr val="tx1"/>
                          </a:solidFill>
                          <a:latin typeface="Calibri"/>
                          <a:ea typeface="Calibri"/>
                          <a:cs typeface="Times New Roman"/>
                        </a:rPr>
                        <a:t>Explain</a:t>
                      </a:r>
                    </a:p>
                    <a:p>
                      <a:pPr marL="0" marR="0">
                        <a:lnSpc>
                          <a:spcPct val="115000"/>
                        </a:lnSpc>
                        <a:spcBef>
                          <a:spcPts val="0"/>
                        </a:spcBef>
                        <a:spcAft>
                          <a:spcPts val="0"/>
                        </a:spcAft>
                      </a:pPr>
                      <a:r>
                        <a:rPr lang="en-US" sz="1400" b="0" dirty="0">
                          <a:solidFill>
                            <a:schemeClr val="tx1"/>
                          </a:solidFill>
                          <a:latin typeface="Calibri"/>
                          <a:ea typeface="Calibri"/>
                          <a:cs typeface="Times New Roman"/>
                        </a:rPr>
                        <a:t>Give examples</a:t>
                      </a:r>
                    </a:p>
                    <a:p>
                      <a:pPr marL="0" marR="0">
                        <a:lnSpc>
                          <a:spcPct val="115000"/>
                        </a:lnSpc>
                        <a:spcBef>
                          <a:spcPts val="0"/>
                        </a:spcBef>
                        <a:spcAft>
                          <a:spcPts val="0"/>
                        </a:spcAft>
                      </a:pPr>
                      <a:r>
                        <a:rPr lang="en-US" sz="1400" b="0" dirty="0">
                          <a:solidFill>
                            <a:schemeClr val="tx1"/>
                          </a:solidFill>
                          <a:latin typeface="Calibri"/>
                          <a:ea typeface="Calibri"/>
                          <a:cs typeface="Times New Roman"/>
                        </a:rPr>
                        <a:t>Predict</a:t>
                      </a:r>
                    </a:p>
                    <a:p>
                      <a:pPr marL="0" marR="0">
                        <a:lnSpc>
                          <a:spcPct val="115000"/>
                        </a:lnSpc>
                        <a:spcBef>
                          <a:spcPts val="0"/>
                        </a:spcBef>
                        <a:spcAft>
                          <a:spcPts val="0"/>
                        </a:spcAft>
                      </a:pPr>
                      <a:r>
                        <a:rPr lang="en-US" sz="1400" b="0" dirty="0">
                          <a:solidFill>
                            <a:schemeClr val="tx1"/>
                          </a:solidFill>
                          <a:latin typeface="Calibri"/>
                          <a:ea typeface="Calibri"/>
                          <a:cs typeface="Times New Roman"/>
                        </a:rPr>
                        <a:t>Infer</a:t>
                      </a:r>
                    </a:p>
                    <a:p>
                      <a:pPr marL="0" marR="0">
                        <a:lnSpc>
                          <a:spcPct val="115000"/>
                        </a:lnSpc>
                        <a:spcBef>
                          <a:spcPts val="0"/>
                        </a:spcBef>
                        <a:spcAft>
                          <a:spcPts val="0"/>
                        </a:spcAft>
                      </a:pPr>
                      <a:r>
                        <a:rPr lang="en-US" sz="1400" b="0" dirty="0">
                          <a:solidFill>
                            <a:schemeClr val="tx1"/>
                          </a:solidFill>
                          <a:latin typeface="Calibri"/>
                          <a:ea typeface="Calibri"/>
                          <a:cs typeface="Times New Roman"/>
                        </a:rPr>
                        <a:t>Interpret</a:t>
                      </a:r>
                    </a:p>
                    <a:p>
                      <a:pPr marL="0" marR="0">
                        <a:lnSpc>
                          <a:spcPct val="115000"/>
                        </a:lnSpc>
                        <a:spcBef>
                          <a:spcPts val="0"/>
                        </a:spcBef>
                        <a:spcAft>
                          <a:spcPts val="0"/>
                        </a:spcAft>
                      </a:pPr>
                      <a:r>
                        <a:rPr lang="en-US" sz="1400" b="0" dirty="0">
                          <a:solidFill>
                            <a:schemeClr val="tx1"/>
                          </a:solidFill>
                          <a:latin typeface="Calibri"/>
                          <a:ea typeface="Calibri"/>
                          <a:cs typeface="Times New Roman"/>
                        </a:rPr>
                        <a:t>Generalize</a:t>
                      </a:r>
                    </a:p>
                    <a:p>
                      <a:pPr marL="0" marR="0">
                        <a:lnSpc>
                          <a:spcPct val="115000"/>
                        </a:lnSpc>
                        <a:spcBef>
                          <a:spcPts val="0"/>
                        </a:spcBef>
                        <a:spcAft>
                          <a:spcPts val="0"/>
                        </a:spcAft>
                      </a:pPr>
                      <a:r>
                        <a:rPr lang="en-US" sz="1400" b="0" dirty="0">
                          <a:solidFill>
                            <a:schemeClr val="tx1"/>
                          </a:solidFill>
                          <a:latin typeface="Calibri"/>
                          <a:ea typeface="Calibri"/>
                          <a:cs typeface="Times New Roman"/>
                        </a:rPr>
                        <a:t>Calculate</a:t>
                      </a:r>
                    </a:p>
                    <a:p>
                      <a:pPr marL="0" marR="0">
                        <a:lnSpc>
                          <a:spcPct val="115000"/>
                        </a:lnSpc>
                        <a:spcBef>
                          <a:spcPts val="0"/>
                        </a:spcBef>
                        <a:spcAft>
                          <a:spcPts val="0"/>
                        </a:spcAft>
                      </a:pPr>
                      <a:r>
                        <a:rPr lang="en-US" sz="1400" b="0" dirty="0">
                          <a:solidFill>
                            <a:schemeClr val="tx1"/>
                          </a:solidFill>
                          <a:latin typeface="Calibri"/>
                          <a:ea typeface="Calibri"/>
                          <a:cs typeface="Times New Roman"/>
                        </a:rPr>
                        <a:t>Convert</a:t>
                      </a:r>
                    </a:p>
                  </a:txBody>
                  <a:tcPr marL="68580" marR="68580" marT="0" marB="0"/>
                </a:tc>
                <a:tc>
                  <a:txBody>
                    <a:bodyPr/>
                    <a:lstStyle/>
                    <a:p>
                      <a:pPr marL="0" marR="0">
                        <a:lnSpc>
                          <a:spcPct val="115000"/>
                        </a:lnSpc>
                        <a:spcBef>
                          <a:spcPts val="2400"/>
                        </a:spcBef>
                        <a:spcAft>
                          <a:spcPts val="0"/>
                        </a:spcAft>
                      </a:pPr>
                      <a:r>
                        <a:rPr lang="en-US" sz="1400" b="1" kern="0" dirty="0">
                          <a:solidFill>
                            <a:schemeClr val="tx1"/>
                          </a:solidFill>
                          <a:latin typeface="Calibri"/>
                          <a:ea typeface="Times New Roman"/>
                          <a:cs typeface="Times New Roman"/>
                        </a:rPr>
                        <a:t>Application</a:t>
                      </a:r>
                    </a:p>
                    <a:p>
                      <a:pPr marL="0" marR="0">
                        <a:lnSpc>
                          <a:spcPct val="115000"/>
                        </a:lnSpc>
                        <a:spcBef>
                          <a:spcPts val="0"/>
                        </a:spcBef>
                        <a:spcAft>
                          <a:spcPts val="0"/>
                        </a:spcAft>
                      </a:pPr>
                      <a:r>
                        <a:rPr lang="en-US" sz="1400" b="0" dirty="0">
                          <a:solidFill>
                            <a:schemeClr val="tx1"/>
                          </a:solidFill>
                          <a:latin typeface="Calibri"/>
                          <a:ea typeface="Calibri"/>
                          <a:cs typeface="Times New Roman"/>
                        </a:rPr>
                        <a:t>Apply</a:t>
                      </a:r>
                    </a:p>
                    <a:p>
                      <a:pPr marL="0" marR="0">
                        <a:lnSpc>
                          <a:spcPct val="115000"/>
                        </a:lnSpc>
                        <a:spcBef>
                          <a:spcPts val="0"/>
                        </a:spcBef>
                        <a:spcAft>
                          <a:spcPts val="0"/>
                        </a:spcAft>
                      </a:pPr>
                      <a:r>
                        <a:rPr lang="en-US" sz="1400" b="0" dirty="0">
                          <a:solidFill>
                            <a:schemeClr val="tx1"/>
                          </a:solidFill>
                          <a:latin typeface="Calibri"/>
                          <a:ea typeface="Calibri"/>
                          <a:cs typeface="Times New Roman"/>
                        </a:rPr>
                        <a:t>Demonstrate</a:t>
                      </a:r>
                    </a:p>
                    <a:p>
                      <a:pPr marL="0" marR="0">
                        <a:lnSpc>
                          <a:spcPct val="115000"/>
                        </a:lnSpc>
                        <a:spcBef>
                          <a:spcPts val="0"/>
                        </a:spcBef>
                        <a:spcAft>
                          <a:spcPts val="0"/>
                        </a:spcAft>
                      </a:pPr>
                      <a:r>
                        <a:rPr lang="en-US" sz="1400" b="0" dirty="0">
                          <a:solidFill>
                            <a:schemeClr val="tx1"/>
                          </a:solidFill>
                          <a:latin typeface="Calibri"/>
                          <a:ea typeface="Calibri"/>
                          <a:cs typeface="Times New Roman"/>
                        </a:rPr>
                        <a:t>Illustrate</a:t>
                      </a:r>
                    </a:p>
                    <a:p>
                      <a:pPr marL="0" marR="0">
                        <a:lnSpc>
                          <a:spcPct val="115000"/>
                        </a:lnSpc>
                        <a:spcBef>
                          <a:spcPts val="0"/>
                        </a:spcBef>
                        <a:spcAft>
                          <a:spcPts val="0"/>
                        </a:spcAft>
                      </a:pPr>
                      <a:r>
                        <a:rPr lang="en-US" sz="1400" b="0" dirty="0">
                          <a:solidFill>
                            <a:schemeClr val="tx1"/>
                          </a:solidFill>
                          <a:latin typeface="Calibri"/>
                          <a:ea typeface="Calibri"/>
                          <a:cs typeface="Times New Roman"/>
                        </a:rPr>
                        <a:t>Solve</a:t>
                      </a:r>
                    </a:p>
                    <a:p>
                      <a:pPr marL="0" marR="0">
                        <a:lnSpc>
                          <a:spcPct val="115000"/>
                        </a:lnSpc>
                        <a:spcBef>
                          <a:spcPts val="0"/>
                        </a:spcBef>
                        <a:spcAft>
                          <a:spcPts val="0"/>
                        </a:spcAft>
                      </a:pPr>
                      <a:r>
                        <a:rPr lang="en-US" sz="1400" b="0" dirty="0">
                          <a:solidFill>
                            <a:schemeClr val="tx1"/>
                          </a:solidFill>
                          <a:latin typeface="Calibri"/>
                          <a:ea typeface="Calibri"/>
                          <a:cs typeface="Times New Roman"/>
                        </a:rPr>
                        <a:t>Manipulate</a:t>
                      </a:r>
                    </a:p>
                    <a:p>
                      <a:pPr marL="0" marR="0">
                        <a:lnSpc>
                          <a:spcPct val="115000"/>
                        </a:lnSpc>
                        <a:spcBef>
                          <a:spcPts val="0"/>
                        </a:spcBef>
                        <a:spcAft>
                          <a:spcPts val="0"/>
                        </a:spcAft>
                      </a:pPr>
                      <a:r>
                        <a:rPr lang="en-US" sz="1400" b="0" dirty="0">
                          <a:solidFill>
                            <a:schemeClr val="tx1"/>
                          </a:solidFill>
                          <a:latin typeface="Calibri"/>
                          <a:ea typeface="Calibri"/>
                          <a:cs typeface="Times New Roman"/>
                        </a:rPr>
                        <a:t>Interview</a:t>
                      </a:r>
                    </a:p>
                    <a:p>
                      <a:pPr marL="0" marR="0">
                        <a:lnSpc>
                          <a:spcPct val="115000"/>
                        </a:lnSpc>
                        <a:spcBef>
                          <a:spcPts val="0"/>
                        </a:spcBef>
                        <a:spcAft>
                          <a:spcPts val="0"/>
                        </a:spcAft>
                      </a:pPr>
                      <a:r>
                        <a:rPr lang="en-US" sz="1400" b="0" dirty="0">
                          <a:solidFill>
                            <a:schemeClr val="tx1"/>
                          </a:solidFill>
                          <a:latin typeface="Calibri"/>
                          <a:ea typeface="Calibri"/>
                          <a:cs typeface="Times New Roman"/>
                        </a:rPr>
                        <a:t>Construct</a:t>
                      </a:r>
                    </a:p>
                    <a:p>
                      <a:pPr marL="0" marR="0">
                        <a:lnSpc>
                          <a:spcPct val="115000"/>
                        </a:lnSpc>
                        <a:spcBef>
                          <a:spcPts val="0"/>
                        </a:spcBef>
                        <a:spcAft>
                          <a:spcPts val="0"/>
                        </a:spcAft>
                      </a:pPr>
                      <a:r>
                        <a:rPr lang="en-US" sz="1400" b="0" dirty="0">
                          <a:solidFill>
                            <a:schemeClr val="tx1"/>
                          </a:solidFill>
                          <a:latin typeface="Calibri"/>
                          <a:ea typeface="Calibri"/>
                          <a:cs typeface="Times New Roman"/>
                        </a:rPr>
                        <a:t>Draw</a:t>
                      </a:r>
                    </a:p>
                    <a:p>
                      <a:pPr marL="0" marR="0">
                        <a:lnSpc>
                          <a:spcPct val="115000"/>
                        </a:lnSpc>
                        <a:spcBef>
                          <a:spcPts val="0"/>
                        </a:spcBef>
                        <a:spcAft>
                          <a:spcPts val="0"/>
                        </a:spcAft>
                      </a:pPr>
                      <a:r>
                        <a:rPr lang="en-US" sz="1400" b="0" dirty="0">
                          <a:solidFill>
                            <a:schemeClr val="tx1"/>
                          </a:solidFill>
                          <a:latin typeface="Calibri"/>
                          <a:ea typeface="Calibri"/>
                          <a:cs typeface="Times New Roman"/>
                        </a:rPr>
                        <a:t>Perform </a:t>
                      </a:r>
                    </a:p>
                  </a:txBody>
                  <a:tcPr marL="68580" marR="68580" marT="0" marB="0"/>
                </a:tc>
              </a:tr>
              <a:tr h="2552700">
                <a:tc>
                  <a:txBody>
                    <a:bodyPr/>
                    <a:lstStyle/>
                    <a:p>
                      <a:pPr marL="0" marR="0">
                        <a:lnSpc>
                          <a:spcPct val="115000"/>
                        </a:lnSpc>
                        <a:spcBef>
                          <a:spcPts val="2400"/>
                        </a:spcBef>
                        <a:spcAft>
                          <a:spcPts val="0"/>
                        </a:spcAft>
                      </a:pPr>
                      <a:r>
                        <a:rPr lang="en-US" sz="1400" b="1" kern="0" dirty="0">
                          <a:solidFill>
                            <a:schemeClr val="tx1"/>
                          </a:solidFill>
                          <a:latin typeface="Calibri"/>
                          <a:ea typeface="Times New Roman"/>
                          <a:cs typeface="Times New Roman"/>
                        </a:rPr>
                        <a:t> Analysis</a:t>
                      </a:r>
                    </a:p>
                    <a:p>
                      <a:pPr marL="0" marR="0">
                        <a:lnSpc>
                          <a:spcPct val="115000"/>
                        </a:lnSpc>
                        <a:spcBef>
                          <a:spcPts val="0"/>
                        </a:spcBef>
                        <a:spcAft>
                          <a:spcPts val="0"/>
                        </a:spcAft>
                      </a:pPr>
                      <a:r>
                        <a:rPr lang="en-US" sz="1400" dirty="0">
                          <a:solidFill>
                            <a:schemeClr val="tx1"/>
                          </a:solidFill>
                          <a:latin typeface="Calibri"/>
                          <a:ea typeface="Calibri"/>
                          <a:cs typeface="Times New Roman"/>
                        </a:rPr>
                        <a:t>Subdivide</a:t>
                      </a:r>
                    </a:p>
                    <a:p>
                      <a:pPr marL="0" marR="0">
                        <a:lnSpc>
                          <a:spcPct val="115000"/>
                        </a:lnSpc>
                        <a:spcBef>
                          <a:spcPts val="0"/>
                        </a:spcBef>
                        <a:spcAft>
                          <a:spcPts val="0"/>
                        </a:spcAft>
                      </a:pPr>
                      <a:r>
                        <a:rPr lang="en-US" sz="1400" dirty="0">
                          <a:solidFill>
                            <a:schemeClr val="tx1"/>
                          </a:solidFill>
                          <a:latin typeface="Calibri"/>
                          <a:ea typeface="Calibri"/>
                          <a:cs typeface="Times New Roman"/>
                        </a:rPr>
                        <a:t>Compare</a:t>
                      </a:r>
                    </a:p>
                    <a:p>
                      <a:pPr marL="0" marR="0">
                        <a:lnSpc>
                          <a:spcPct val="115000"/>
                        </a:lnSpc>
                        <a:spcBef>
                          <a:spcPts val="0"/>
                        </a:spcBef>
                        <a:spcAft>
                          <a:spcPts val="0"/>
                        </a:spcAft>
                      </a:pPr>
                      <a:r>
                        <a:rPr lang="en-US" sz="1400" dirty="0">
                          <a:solidFill>
                            <a:schemeClr val="tx1"/>
                          </a:solidFill>
                          <a:latin typeface="Calibri"/>
                          <a:ea typeface="Calibri"/>
                          <a:cs typeface="Times New Roman"/>
                        </a:rPr>
                        <a:t>Contrast</a:t>
                      </a:r>
                    </a:p>
                    <a:p>
                      <a:pPr marL="0" marR="0">
                        <a:lnSpc>
                          <a:spcPct val="115000"/>
                        </a:lnSpc>
                        <a:spcBef>
                          <a:spcPts val="0"/>
                        </a:spcBef>
                        <a:spcAft>
                          <a:spcPts val="0"/>
                        </a:spcAft>
                      </a:pPr>
                      <a:r>
                        <a:rPr lang="en-US" sz="1400" dirty="0">
                          <a:solidFill>
                            <a:schemeClr val="tx1"/>
                          </a:solidFill>
                          <a:latin typeface="Calibri"/>
                          <a:ea typeface="Calibri"/>
                          <a:cs typeface="Times New Roman"/>
                        </a:rPr>
                        <a:t>Identify</a:t>
                      </a:r>
                    </a:p>
                    <a:p>
                      <a:pPr marL="0" marR="0">
                        <a:lnSpc>
                          <a:spcPct val="115000"/>
                        </a:lnSpc>
                        <a:spcBef>
                          <a:spcPts val="0"/>
                        </a:spcBef>
                        <a:spcAft>
                          <a:spcPts val="0"/>
                        </a:spcAft>
                      </a:pPr>
                      <a:r>
                        <a:rPr lang="en-US" sz="1400" dirty="0">
                          <a:solidFill>
                            <a:schemeClr val="tx1"/>
                          </a:solidFill>
                          <a:latin typeface="Calibri"/>
                          <a:ea typeface="Calibri"/>
                          <a:cs typeface="Times New Roman"/>
                        </a:rPr>
                        <a:t>Infer</a:t>
                      </a:r>
                    </a:p>
                    <a:p>
                      <a:pPr marL="0" marR="0">
                        <a:lnSpc>
                          <a:spcPct val="115000"/>
                        </a:lnSpc>
                        <a:spcBef>
                          <a:spcPts val="0"/>
                        </a:spcBef>
                        <a:spcAft>
                          <a:spcPts val="0"/>
                        </a:spcAft>
                      </a:pPr>
                      <a:r>
                        <a:rPr lang="en-US" sz="1400" dirty="0">
                          <a:solidFill>
                            <a:schemeClr val="tx1"/>
                          </a:solidFill>
                          <a:latin typeface="Calibri"/>
                          <a:ea typeface="Calibri"/>
                          <a:cs typeface="Times New Roman"/>
                        </a:rPr>
                        <a:t>Distinguish</a:t>
                      </a:r>
                    </a:p>
                    <a:p>
                      <a:pPr marL="0" marR="0">
                        <a:lnSpc>
                          <a:spcPct val="115000"/>
                        </a:lnSpc>
                        <a:spcBef>
                          <a:spcPts val="0"/>
                        </a:spcBef>
                        <a:spcAft>
                          <a:spcPts val="0"/>
                        </a:spcAft>
                      </a:pPr>
                      <a:r>
                        <a:rPr lang="en-US" sz="1400" dirty="0">
                          <a:solidFill>
                            <a:schemeClr val="tx1"/>
                          </a:solidFill>
                          <a:latin typeface="Calibri"/>
                          <a:ea typeface="Calibri"/>
                          <a:cs typeface="Times New Roman"/>
                        </a:rPr>
                        <a:t>Diagram</a:t>
                      </a:r>
                    </a:p>
                    <a:p>
                      <a:pPr marL="0" marR="0">
                        <a:lnSpc>
                          <a:spcPct val="115000"/>
                        </a:lnSpc>
                        <a:spcBef>
                          <a:spcPts val="0"/>
                        </a:spcBef>
                        <a:spcAft>
                          <a:spcPts val="0"/>
                        </a:spcAft>
                      </a:pPr>
                      <a:r>
                        <a:rPr lang="en-US" sz="1400" dirty="0">
                          <a:solidFill>
                            <a:schemeClr val="tx1"/>
                          </a:solidFill>
                          <a:latin typeface="Calibri"/>
                          <a:ea typeface="Calibri"/>
                          <a:cs typeface="Times New Roman"/>
                        </a:rPr>
                        <a:t>Illustrate</a:t>
                      </a:r>
                    </a:p>
                    <a:p>
                      <a:pPr marL="0" marR="0">
                        <a:lnSpc>
                          <a:spcPct val="115000"/>
                        </a:lnSpc>
                        <a:spcBef>
                          <a:spcPts val="0"/>
                        </a:spcBef>
                        <a:spcAft>
                          <a:spcPts val="0"/>
                        </a:spcAft>
                      </a:pPr>
                      <a:r>
                        <a:rPr lang="en-US" sz="1400" dirty="0">
                          <a:solidFill>
                            <a:schemeClr val="tx1"/>
                          </a:solidFill>
                          <a:latin typeface="Calibri"/>
                          <a:ea typeface="Calibri"/>
                          <a:cs typeface="Times New Roman"/>
                        </a:rPr>
                        <a:t>Categorize</a:t>
                      </a:r>
                    </a:p>
                  </a:txBody>
                  <a:tcPr marL="68580" marR="68580" marT="0" marB="0"/>
                </a:tc>
                <a:tc>
                  <a:txBody>
                    <a:bodyPr/>
                    <a:lstStyle/>
                    <a:p>
                      <a:pPr marL="0" marR="0">
                        <a:lnSpc>
                          <a:spcPct val="115000"/>
                        </a:lnSpc>
                        <a:spcBef>
                          <a:spcPts val="2400"/>
                        </a:spcBef>
                        <a:spcAft>
                          <a:spcPts val="0"/>
                        </a:spcAft>
                      </a:pPr>
                      <a:r>
                        <a:rPr lang="en-US" sz="1400" b="1" kern="0" dirty="0">
                          <a:solidFill>
                            <a:schemeClr val="tx1"/>
                          </a:solidFill>
                          <a:latin typeface="Calibri"/>
                          <a:ea typeface="Times New Roman"/>
                          <a:cs typeface="Times New Roman"/>
                        </a:rPr>
                        <a:t>Synthesis	</a:t>
                      </a:r>
                    </a:p>
                    <a:p>
                      <a:pPr marL="0" marR="0">
                        <a:lnSpc>
                          <a:spcPct val="115000"/>
                        </a:lnSpc>
                        <a:spcBef>
                          <a:spcPts val="0"/>
                        </a:spcBef>
                        <a:spcAft>
                          <a:spcPts val="0"/>
                        </a:spcAft>
                      </a:pPr>
                      <a:r>
                        <a:rPr lang="en-US" sz="1400" dirty="0">
                          <a:solidFill>
                            <a:schemeClr val="tx1"/>
                          </a:solidFill>
                          <a:latin typeface="Calibri"/>
                          <a:ea typeface="Calibri"/>
                          <a:cs typeface="Times New Roman"/>
                        </a:rPr>
                        <a:t>Write</a:t>
                      </a:r>
                    </a:p>
                    <a:p>
                      <a:pPr marL="0" marR="0">
                        <a:lnSpc>
                          <a:spcPct val="115000"/>
                        </a:lnSpc>
                        <a:spcBef>
                          <a:spcPts val="0"/>
                        </a:spcBef>
                        <a:spcAft>
                          <a:spcPts val="0"/>
                        </a:spcAft>
                      </a:pPr>
                      <a:r>
                        <a:rPr lang="en-US" sz="1400" dirty="0">
                          <a:solidFill>
                            <a:schemeClr val="tx1"/>
                          </a:solidFill>
                          <a:latin typeface="Calibri"/>
                          <a:ea typeface="Calibri"/>
                          <a:cs typeface="Times New Roman"/>
                        </a:rPr>
                        <a:t>Create</a:t>
                      </a:r>
                    </a:p>
                    <a:p>
                      <a:pPr marL="0" marR="0">
                        <a:lnSpc>
                          <a:spcPct val="115000"/>
                        </a:lnSpc>
                        <a:spcBef>
                          <a:spcPts val="0"/>
                        </a:spcBef>
                        <a:spcAft>
                          <a:spcPts val="0"/>
                        </a:spcAft>
                      </a:pPr>
                      <a:r>
                        <a:rPr lang="en-US" sz="1400" dirty="0">
                          <a:solidFill>
                            <a:schemeClr val="tx1"/>
                          </a:solidFill>
                          <a:latin typeface="Calibri"/>
                          <a:ea typeface="Calibri"/>
                          <a:cs typeface="Times New Roman"/>
                        </a:rPr>
                        <a:t>Compose</a:t>
                      </a:r>
                    </a:p>
                    <a:p>
                      <a:pPr marL="0" marR="0">
                        <a:lnSpc>
                          <a:spcPct val="115000"/>
                        </a:lnSpc>
                        <a:spcBef>
                          <a:spcPts val="0"/>
                        </a:spcBef>
                        <a:spcAft>
                          <a:spcPts val="0"/>
                        </a:spcAft>
                      </a:pPr>
                      <a:r>
                        <a:rPr lang="en-US" sz="1400" dirty="0">
                          <a:solidFill>
                            <a:schemeClr val="tx1"/>
                          </a:solidFill>
                          <a:latin typeface="Calibri"/>
                          <a:ea typeface="Calibri"/>
                          <a:cs typeface="Times New Roman"/>
                        </a:rPr>
                        <a:t>Formulate</a:t>
                      </a:r>
                    </a:p>
                    <a:p>
                      <a:pPr marL="0" marR="0">
                        <a:lnSpc>
                          <a:spcPct val="115000"/>
                        </a:lnSpc>
                        <a:spcBef>
                          <a:spcPts val="0"/>
                        </a:spcBef>
                        <a:spcAft>
                          <a:spcPts val="0"/>
                        </a:spcAft>
                      </a:pPr>
                      <a:r>
                        <a:rPr lang="en-US" sz="1400" dirty="0">
                          <a:solidFill>
                            <a:schemeClr val="tx1"/>
                          </a:solidFill>
                          <a:latin typeface="Calibri"/>
                          <a:ea typeface="Calibri"/>
                          <a:cs typeface="Times New Roman"/>
                        </a:rPr>
                        <a:t>Outline</a:t>
                      </a:r>
                    </a:p>
                    <a:p>
                      <a:pPr marL="0" marR="0">
                        <a:lnSpc>
                          <a:spcPct val="115000"/>
                        </a:lnSpc>
                        <a:spcBef>
                          <a:spcPts val="0"/>
                        </a:spcBef>
                        <a:spcAft>
                          <a:spcPts val="0"/>
                        </a:spcAft>
                      </a:pPr>
                      <a:r>
                        <a:rPr lang="en-US" sz="1400" dirty="0">
                          <a:solidFill>
                            <a:schemeClr val="tx1"/>
                          </a:solidFill>
                          <a:latin typeface="Calibri"/>
                          <a:ea typeface="Calibri"/>
                          <a:cs typeface="Times New Roman"/>
                        </a:rPr>
                        <a:t>Plan</a:t>
                      </a:r>
                    </a:p>
                    <a:p>
                      <a:pPr marL="0" marR="0">
                        <a:lnSpc>
                          <a:spcPct val="115000"/>
                        </a:lnSpc>
                        <a:spcBef>
                          <a:spcPts val="0"/>
                        </a:spcBef>
                        <a:spcAft>
                          <a:spcPts val="0"/>
                        </a:spcAft>
                      </a:pPr>
                      <a:r>
                        <a:rPr lang="en-US" sz="1400" dirty="0">
                          <a:solidFill>
                            <a:schemeClr val="tx1"/>
                          </a:solidFill>
                          <a:latin typeface="Calibri"/>
                          <a:ea typeface="Calibri"/>
                          <a:cs typeface="Times New Roman"/>
                        </a:rPr>
                        <a:t>Conceive</a:t>
                      </a:r>
                    </a:p>
                    <a:p>
                      <a:pPr marL="0" marR="0">
                        <a:lnSpc>
                          <a:spcPct val="115000"/>
                        </a:lnSpc>
                        <a:spcBef>
                          <a:spcPts val="0"/>
                        </a:spcBef>
                        <a:spcAft>
                          <a:spcPts val="0"/>
                        </a:spcAft>
                      </a:pPr>
                      <a:r>
                        <a:rPr lang="en-US" sz="1400" dirty="0">
                          <a:solidFill>
                            <a:schemeClr val="tx1"/>
                          </a:solidFill>
                          <a:latin typeface="Calibri"/>
                          <a:ea typeface="Calibri"/>
                          <a:cs typeface="Times New Roman"/>
                        </a:rPr>
                        <a:t>Hypothesize</a:t>
                      </a:r>
                    </a:p>
                    <a:p>
                      <a:pPr marL="0" marR="0">
                        <a:lnSpc>
                          <a:spcPct val="115000"/>
                        </a:lnSpc>
                        <a:spcBef>
                          <a:spcPts val="0"/>
                        </a:spcBef>
                        <a:spcAft>
                          <a:spcPts val="0"/>
                        </a:spcAft>
                      </a:pPr>
                      <a:r>
                        <a:rPr lang="en-US" sz="1400" dirty="0">
                          <a:solidFill>
                            <a:schemeClr val="tx1"/>
                          </a:solidFill>
                          <a:latin typeface="Calibri"/>
                          <a:ea typeface="Calibri"/>
                          <a:cs typeface="Times New Roman"/>
                        </a:rPr>
                        <a:t>Predict</a:t>
                      </a:r>
                    </a:p>
                  </a:txBody>
                  <a:tcPr marL="68580" marR="68580" marT="0" marB="0"/>
                </a:tc>
                <a:tc>
                  <a:txBody>
                    <a:bodyPr/>
                    <a:lstStyle/>
                    <a:p>
                      <a:pPr marL="0" marR="0">
                        <a:lnSpc>
                          <a:spcPct val="115000"/>
                        </a:lnSpc>
                        <a:spcBef>
                          <a:spcPts val="2400"/>
                        </a:spcBef>
                        <a:spcAft>
                          <a:spcPts val="0"/>
                        </a:spcAft>
                      </a:pPr>
                      <a:r>
                        <a:rPr lang="en-US" sz="1400" b="1" kern="0" dirty="0">
                          <a:solidFill>
                            <a:schemeClr val="tx1"/>
                          </a:solidFill>
                          <a:latin typeface="Calibri"/>
                          <a:ea typeface="Times New Roman"/>
                          <a:cs typeface="Times New Roman"/>
                        </a:rPr>
                        <a:t>Evaluation</a:t>
                      </a:r>
                    </a:p>
                    <a:p>
                      <a:pPr marL="0" marR="0">
                        <a:lnSpc>
                          <a:spcPct val="115000"/>
                        </a:lnSpc>
                        <a:spcBef>
                          <a:spcPts val="0"/>
                        </a:spcBef>
                        <a:spcAft>
                          <a:spcPts val="0"/>
                        </a:spcAft>
                      </a:pPr>
                      <a:r>
                        <a:rPr lang="en-US" sz="1400" dirty="0">
                          <a:solidFill>
                            <a:schemeClr val="tx1"/>
                          </a:solidFill>
                          <a:latin typeface="Calibri"/>
                          <a:ea typeface="Calibri"/>
                          <a:cs typeface="Times New Roman"/>
                        </a:rPr>
                        <a:t>Evaluate</a:t>
                      </a:r>
                    </a:p>
                    <a:p>
                      <a:pPr marL="0" marR="0">
                        <a:lnSpc>
                          <a:spcPct val="115000"/>
                        </a:lnSpc>
                        <a:spcBef>
                          <a:spcPts val="0"/>
                        </a:spcBef>
                        <a:spcAft>
                          <a:spcPts val="0"/>
                        </a:spcAft>
                      </a:pPr>
                      <a:r>
                        <a:rPr lang="en-US" sz="1400" dirty="0">
                          <a:solidFill>
                            <a:schemeClr val="tx1"/>
                          </a:solidFill>
                          <a:latin typeface="Calibri"/>
                          <a:ea typeface="Calibri"/>
                          <a:cs typeface="Times New Roman"/>
                        </a:rPr>
                        <a:t>Assess</a:t>
                      </a:r>
                    </a:p>
                    <a:p>
                      <a:pPr marL="0" marR="0">
                        <a:lnSpc>
                          <a:spcPct val="115000"/>
                        </a:lnSpc>
                        <a:spcBef>
                          <a:spcPts val="0"/>
                        </a:spcBef>
                        <a:spcAft>
                          <a:spcPts val="0"/>
                        </a:spcAft>
                      </a:pPr>
                      <a:r>
                        <a:rPr lang="en-US" sz="1400" dirty="0">
                          <a:solidFill>
                            <a:schemeClr val="tx1"/>
                          </a:solidFill>
                          <a:latin typeface="Calibri"/>
                          <a:ea typeface="Calibri"/>
                          <a:cs typeface="Times New Roman"/>
                        </a:rPr>
                        <a:t>Critique</a:t>
                      </a:r>
                    </a:p>
                    <a:p>
                      <a:pPr marL="0" marR="0">
                        <a:lnSpc>
                          <a:spcPct val="115000"/>
                        </a:lnSpc>
                        <a:spcBef>
                          <a:spcPts val="0"/>
                        </a:spcBef>
                        <a:spcAft>
                          <a:spcPts val="0"/>
                        </a:spcAft>
                      </a:pPr>
                      <a:r>
                        <a:rPr lang="en-US" sz="1400" dirty="0">
                          <a:solidFill>
                            <a:schemeClr val="tx1"/>
                          </a:solidFill>
                          <a:latin typeface="Calibri"/>
                          <a:ea typeface="Calibri"/>
                          <a:cs typeface="Times New Roman"/>
                        </a:rPr>
                        <a:t>Prioritize</a:t>
                      </a:r>
                    </a:p>
                    <a:p>
                      <a:pPr marL="0" marR="0">
                        <a:lnSpc>
                          <a:spcPct val="115000"/>
                        </a:lnSpc>
                        <a:spcBef>
                          <a:spcPts val="0"/>
                        </a:spcBef>
                        <a:spcAft>
                          <a:spcPts val="0"/>
                        </a:spcAft>
                      </a:pPr>
                      <a:r>
                        <a:rPr lang="en-US" sz="1400" dirty="0">
                          <a:solidFill>
                            <a:schemeClr val="tx1"/>
                          </a:solidFill>
                          <a:latin typeface="Calibri"/>
                          <a:ea typeface="Calibri"/>
                          <a:cs typeface="Times New Roman"/>
                        </a:rPr>
                        <a:t>Defend</a:t>
                      </a:r>
                    </a:p>
                    <a:p>
                      <a:pPr marL="0" marR="0">
                        <a:lnSpc>
                          <a:spcPct val="115000"/>
                        </a:lnSpc>
                        <a:spcBef>
                          <a:spcPts val="0"/>
                        </a:spcBef>
                        <a:spcAft>
                          <a:spcPts val="0"/>
                        </a:spcAft>
                      </a:pPr>
                      <a:r>
                        <a:rPr lang="en-US" sz="1400" dirty="0">
                          <a:solidFill>
                            <a:schemeClr val="tx1"/>
                          </a:solidFill>
                          <a:latin typeface="Calibri"/>
                          <a:ea typeface="Calibri"/>
                          <a:cs typeface="Times New Roman"/>
                        </a:rPr>
                        <a:t>Judge</a:t>
                      </a:r>
                    </a:p>
                    <a:p>
                      <a:pPr marL="0" marR="0">
                        <a:lnSpc>
                          <a:spcPct val="115000"/>
                        </a:lnSpc>
                        <a:spcBef>
                          <a:spcPts val="0"/>
                        </a:spcBef>
                        <a:spcAft>
                          <a:spcPts val="0"/>
                        </a:spcAft>
                      </a:pPr>
                      <a:r>
                        <a:rPr lang="en-US" sz="1400" dirty="0">
                          <a:solidFill>
                            <a:schemeClr val="tx1"/>
                          </a:solidFill>
                          <a:latin typeface="Calibri"/>
                          <a:ea typeface="Calibri"/>
                          <a:cs typeface="Times New Roman"/>
                        </a:rPr>
                        <a:t>Recommend</a:t>
                      </a:r>
                    </a:p>
                    <a:p>
                      <a:pPr marL="0" marR="0">
                        <a:lnSpc>
                          <a:spcPct val="115000"/>
                        </a:lnSpc>
                        <a:spcBef>
                          <a:spcPts val="0"/>
                        </a:spcBef>
                        <a:spcAft>
                          <a:spcPts val="0"/>
                        </a:spcAft>
                      </a:pPr>
                      <a:r>
                        <a:rPr lang="en-US" sz="1400" dirty="0">
                          <a:solidFill>
                            <a:schemeClr val="tx1"/>
                          </a:solidFill>
                          <a:latin typeface="Calibri"/>
                          <a:ea typeface="Calibri"/>
                          <a:cs typeface="Times New Roman"/>
                        </a:rPr>
                        <a:t>Select</a:t>
                      </a:r>
                    </a:p>
                  </a:txBody>
                  <a:tcPr marL="68580" marR="68580" marT="0" marB="0"/>
                </a:tc>
              </a:tr>
            </a:tbl>
          </a:graphicData>
        </a:graphic>
      </p:graphicFrame>
      <p:sp>
        <p:nvSpPr>
          <p:cNvPr id="20482" name="Title 1"/>
          <p:cNvSpPr>
            <a:spLocks noGrp="1"/>
          </p:cNvSpPr>
          <p:nvPr>
            <p:ph type="title"/>
          </p:nvPr>
        </p:nvSpPr>
        <p:spPr>
          <a:xfrm>
            <a:off x="457200" y="274638"/>
            <a:ext cx="8229600" cy="792162"/>
          </a:xfrm>
        </p:spPr>
        <p:txBody>
          <a:bodyPr/>
          <a:lstStyle/>
          <a:p>
            <a:pPr eaLnBrk="1" fontAlgn="auto" hangingPunct="1">
              <a:spcAft>
                <a:spcPts val="0"/>
              </a:spcAft>
              <a:defRPr/>
            </a:pPr>
            <a:r>
              <a:rPr lang="en-US" dirty="0" smtClean="0"/>
              <a:t>Bloom’s Taxonomy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307075" y="1676400"/>
            <a:ext cx="8534400" cy="4295633"/>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sz="2400" dirty="0" smtClean="0"/>
              <a:t>Resources are found both inside and outside the classroom and include </a:t>
            </a:r>
            <a:r>
              <a:rPr lang="en-US" sz="2400" i="1" dirty="0" smtClean="0"/>
              <a:t>human </a:t>
            </a:r>
            <a:r>
              <a:rPr lang="en-US" sz="2400" dirty="0" smtClean="0"/>
              <a:t>resources (the students themselves, parents, other teachers, members of the community, etc.)</a:t>
            </a:r>
          </a:p>
          <a:p>
            <a:pPr eaLnBrk="1" hangingPunct="1">
              <a:spcAft>
                <a:spcPts val="1200"/>
              </a:spcAft>
            </a:pPr>
            <a:r>
              <a:rPr lang="en-US" sz="2400" dirty="0" smtClean="0"/>
              <a:t>Resources include materials that students may investigate on their own (supplemental reading, Web sites, library resources, etc.)</a:t>
            </a:r>
          </a:p>
          <a:p>
            <a:pPr eaLnBrk="1" hangingPunct="1">
              <a:spcAft>
                <a:spcPts val="1200"/>
              </a:spcAft>
            </a:pPr>
            <a:r>
              <a:rPr lang="en-US" sz="2400" dirty="0" smtClean="0"/>
              <a:t>Teachers may utilize their own learning (additional coursework, professional development opportunities, etc.) to provide resources for the classroom.</a:t>
            </a:r>
            <a:endParaRPr lang="en-US" dirty="0" smtClean="0"/>
          </a:p>
        </p:txBody>
      </p:sp>
      <p:sp>
        <p:nvSpPr>
          <p:cNvPr id="5" name="Title 1"/>
          <p:cNvSpPr txBox="1">
            <a:spLocks/>
          </p:cNvSpPr>
          <p:nvPr/>
        </p:nvSpPr>
        <p:spPr>
          <a:xfrm>
            <a:off x="307074" y="274638"/>
            <a:ext cx="8684525" cy="12493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Component 1d: Demonstrating knowledge of resources </a:t>
            </a:r>
          </a:p>
        </p:txBody>
      </p:sp>
    </p:spTree>
    <p:extLst>
      <p:ext uri="{BB962C8B-B14F-4D97-AF65-F5344CB8AC3E}">
        <p14:creationId xmlns:p14="http://schemas.microsoft.com/office/powerpoint/2010/main" val="2165974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68573" y="1905000"/>
            <a:ext cx="8229600" cy="31242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1800"/>
              </a:spcAft>
            </a:pPr>
            <a:r>
              <a:rPr lang="en-US" dirty="0" smtClean="0"/>
              <a:t>Resources for classroom use</a:t>
            </a:r>
          </a:p>
          <a:p>
            <a:pPr>
              <a:spcBef>
                <a:spcPts val="600"/>
              </a:spcBef>
              <a:spcAft>
                <a:spcPts val="1800"/>
              </a:spcAft>
            </a:pPr>
            <a:r>
              <a:rPr lang="en-US" dirty="0" smtClean="0"/>
              <a:t>Resources to extend content knowledge and pedagogy</a:t>
            </a:r>
          </a:p>
          <a:p>
            <a:pPr>
              <a:spcBef>
                <a:spcPts val="600"/>
              </a:spcBef>
              <a:spcAft>
                <a:spcPts val="1800"/>
              </a:spcAft>
            </a:pPr>
            <a:r>
              <a:rPr lang="en-US" dirty="0" smtClean="0"/>
              <a:t>Resources for students</a:t>
            </a:r>
            <a:endParaRPr lang="en-US" dirty="0"/>
          </a:p>
        </p:txBody>
      </p:sp>
      <p:sp>
        <p:nvSpPr>
          <p:cNvPr id="3" name="Title 2"/>
          <p:cNvSpPr txBox="1">
            <a:spLocks/>
          </p:cNvSpPr>
          <p:nvPr/>
        </p:nvSpPr>
        <p:spPr>
          <a:xfrm>
            <a:off x="457200" y="762000"/>
            <a:ext cx="82296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1d</a:t>
            </a:r>
            <a:endParaRPr lang="en-US" dirty="0"/>
          </a:p>
        </p:txBody>
      </p:sp>
    </p:spTree>
    <p:extLst>
      <p:ext uri="{BB962C8B-B14F-4D97-AF65-F5344CB8AC3E}">
        <p14:creationId xmlns:p14="http://schemas.microsoft.com/office/powerpoint/2010/main" val="7859141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371600"/>
            <a:ext cx="8229600" cy="46355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Teacher’s knowledge of available resources for the classroom is extensive (school/district, community, professional organizations, universities, Internet, etc.)</a:t>
            </a:r>
          </a:p>
          <a:p>
            <a:pPr>
              <a:spcAft>
                <a:spcPts val="1200"/>
              </a:spcAft>
            </a:pPr>
            <a:r>
              <a:rPr lang="en-US" sz="2400" dirty="0" smtClean="0"/>
              <a:t>Teacher demonstrates extensive knowledge of resources for enhancing content and pedagogical knowledge.</a:t>
            </a:r>
          </a:p>
          <a:p>
            <a:pPr>
              <a:spcAft>
                <a:spcPts val="1200"/>
              </a:spcAft>
            </a:pPr>
            <a:r>
              <a:rPr lang="en-US" sz="2400" dirty="0" smtClean="0"/>
              <a:t>Knowledge of resources for students is extensive</a:t>
            </a:r>
          </a:p>
          <a:p>
            <a:pPr>
              <a:spcAft>
                <a:spcPts val="1200"/>
              </a:spcAft>
            </a:pPr>
            <a:endParaRPr lang="en-US" dirty="0"/>
          </a:p>
        </p:txBody>
      </p:sp>
      <p:sp>
        <p:nvSpPr>
          <p:cNvPr id="3" name="Title 2"/>
          <p:cNvSpPr txBox="1">
            <a:spLocks/>
          </p:cNvSpPr>
          <p:nvPr/>
        </p:nvSpPr>
        <p:spPr>
          <a:xfrm>
            <a:off x="457200" y="274638"/>
            <a:ext cx="8229600" cy="7159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2289430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307075" y="1143000"/>
            <a:ext cx="8534400" cy="53340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sz="2200" dirty="0" smtClean="0"/>
              <a:t>The teacher is responsible for organizing the environment, managing the learning process, and establishing the framework for investigations.</a:t>
            </a:r>
          </a:p>
          <a:p>
            <a:pPr eaLnBrk="1" hangingPunct="1">
              <a:spcAft>
                <a:spcPts val="1200"/>
              </a:spcAft>
            </a:pPr>
            <a:r>
              <a:rPr lang="en-US" sz="2200" b="1" dirty="0" smtClean="0"/>
              <a:t>Coherence</a:t>
            </a:r>
            <a:r>
              <a:rPr lang="en-US" sz="2200" dirty="0" smtClean="0"/>
              <a:t> is critical in instructional design. All elements hang together and are sequenced logically.</a:t>
            </a:r>
          </a:p>
          <a:p>
            <a:pPr eaLnBrk="1" hangingPunct="1">
              <a:spcAft>
                <a:spcPts val="1200"/>
              </a:spcAft>
            </a:pPr>
            <a:r>
              <a:rPr lang="en-US" sz="2200" dirty="0" smtClean="0"/>
              <a:t>There must be balance between care in planning and flexibility in execution.</a:t>
            </a:r>
          </a:p>
          <a:p>
            <a:pPr eaLnBrk="1" hangingPunct="1">
              <a:spcAft>
                <a:spcPts val="1200"/>
              </a:spcAft>
            </a:pPr>
            <a:r>
              <a:rPr lang="en-US" sz="2200" dirty="0" smtClean="0"/>
              <a:t>Activities should be designed with this question in mind:  what could the students </a:t>
            </a:r>
            <a:r>
              <a:rPr lang="en-US" sz="2200" i="1" dirty="0" smtClean="0"/>
              <a:t>do</a:t>
            </a:r>
            <a:r>
              <a:rPr lang="en-US" sz="2200" dirty="0" smtClean="0"/>
              <a:t> in order to learn the intended lesson content?</a:t>
            </a:r>
          </a:p>
          <a:p>
            <a:pPr eaLnBrk="1" hangingPunct="1">
              <a:spcAft>
                <a:spcPts val="1200"/>
              </a:spcAft>
            </a:pPr>
            <a:r>
              <a:rPr lang="en-US" sz="2200" dirty="0" smtClean="0"/>
              <a:t>Activities should create opportunities for students of varying skill and knowledge.</a:t>
            </a:r>
          </a:p>
          <a:p>
            <a:pPr eaLnBrk="1" hangingPunct="1">
              <a:spcAft>
                <a:spcPts val="1200"/>
              </a:spcAft>
            </a:pPr>
            <a:endParaRPr lang="en-US" dirty="0" smtClean="0"/>
          </a:p>
        </p:txBody>
      </p:sp>
      <p:sp>
        <p:nvSpPr>
          <p:cNvPr id="5" name="Title 1"/>
          <p:cNvSpPr txBox="1">
            <a:spLocks/>
          </p:cNvSpPr>
          <p:nvPr/>
        </p:nvSpPr>
        <p:spPr>
          <a:xfrm>
            <a:off x="307075" y="123921"/>
            <a:ext cx="8379725" cy="1019079"/>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Component 1e: Designing coherent instruction </a:t>
            </a:r>
          </a:p>
        </p:txBody>
      </p:sp>
    </p:spTree>
    <p:extLst>
      <p:ext uri="{BB962C8B-B14F-4D97-AF65-F5344CB8AC3E}">
        <p14:creationId xmlns:p14="http://schemas.microsoft.com/office/powerpoint/2010/main" val="4206547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07075" y="1219200"/>
            <a:ext cx="8534400" cy="47244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sz="2400" b="1" dirty="0" smtClean="0"/>
              <a:t>Emphasize thinking and problem-based learning</a:t>
            </a:r>
          </a:p>
          <a:p>
            <a:pPr lvl="1" eaLnBrk="1" hangingPunct="1">
              <a:spcAft>
                <a:spcPts val="1200"/>
              </a:spcAft>
            </a:pPr>
            <a:r>
              <a:rPr lang="en-US" sz="2200" dirty="0" smtClean="0"/>
              <a:t>Constructivist activities/assignments require students to solve a problem or answer an important question.</a:t>
            </a:r>
          </a:p>
          <a:p>
            <a:pPr eaLnBrk="1" hangingPunct="1">
              <a:spcAft>
                <a:spcPts val="1200"/>
              </a:spcAft>
            </a:pPr>
            <a:r>
              <a:rPr lang="en-US" sz="2400" b="1" dirty="0" smtClean="0"/>
              <a:t>Permit student choice and initiative</a:t>
            </a:r>
          </a:p>
          <a:p>
            <a:pPr lvl="1" eaLnBrk="1" hangingPunct="1">
              <a:spcAft>
                <a:spcPts val="1200"/>
              </a:spcAft>
            </a:pPr>
            <a:r>
              <a:rPr lang="en-US" sz="2200" dirty="0" smtClean="0"/>
              <a:t>Student engagement is at its highest level when students formulate their own questions and investigations.</a:t>
            </a:r>
          </a:p>
          <a:p>
            <a:pPr eaLnBrk="1" hangingPunct="1">
              <a:spcAft>
                <a:spcPts val="1200"/>
              </a:spcAft>
            </a:pPr>
            <a:r>
              <a:rPr lang="en-US" sz="2400" b="1" dirty="0" smtClean="0"/>
              <a:t>Encourage depth of learning rather than breadth.</a:t>
            </a:r>
          </a:p>
          <a:p>
            <a:pPr lvl="1" eaLnBrk="1" hangingPunct="1">
              <a:spcAft>
                <a:spcPts val="1200"/>
              </a:spcAft>
            </a:pPr>
            <a:r>
              <a:rPr lang="en-US" sz="2200" dirty="0" smtClean="0"/>
              <a:t>Well-designed activities and assignments challenge students to search for causes, explain their thinking, justify a position, etc.</a:t>
            </a:r>
          </a:p>
        </p:txBody>
      </p:sp>
      <p:sp>
        <p:nvSpPr>
          <p:cNvPr id="3" name="Title 1"/>
          <p:cNvSpPr txBox="1">
            <a:spLocks/>
          </p:cNvSpPr>
          <p:nvPr/>
        </p:nvSpPr>
        <p:spPr>
          <a:xfrm>
            <a:off x="609599" y="123921"/>
            <a:ext cx="8001001" cy="1019079"/>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Characteristics of Activities &amp;  Assignments that Promote Learning</a:t>
            </a:r>
          </a:p>
        </p:txBody>
      </p:sp>
    </p:spTree>
    <p:extLst>
      <p:ext uri="{BB962C8B-B14F-4D97-AF65-F5344CB8AC3E}">
        <p14:creationId xmlns:p14="http://schemas.microsoft.com/office/powerpoint/2010/main" val="2779850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68573" y="1905000"/>
            <a:ext cx="8229600" cy="31242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1800"/>
              </a:spcAft>
            </a:pPr>
            <a:r>
              <a:rPr lang="en-US" dirty="0" smtClean="0"/>
              <a:t>Learning activities</a:t>
            </a:r>
          </a:p>
          <a:p>
            <a:pPr>
              <a:spcBef>
                <a:spcPts val="600"/>
              </a:spcBef>
              <a:spcAft>
                <a:spcPts val="1800"/>
              </a:spcAft>
            </a:pPr>
            <a:r>
              <a:rPr lang="en-US" dirty="0" smtClean="0"/>
              <a:t>Instructional resources and materials</a:t>
            </a:r>
          </a:p>
          <a:p>
            <a:pPr>
              <a:spcBef>
                <a:spcPts val="600"/>
              </a:spcBef>
              <a:spcAft>
                <a:spcPts val="1800"/>
              </a:spcAft>
            </a:pPr>
            <a:r>
              <a:rPr lang="en-US" dirty="0" smtClean="0"/>
              <a:t>Instructional groups</a:t>
            </a:r>
          </a:p>
          <a:p>
            <a:pPr>
              <a:spcBef>
                <a:spcPts val="600"/>
              </a:spcBef>
              <a:spcAft>
                <a:spcPts val="1800"/>
              </a:spcAft>
            </a:pPr>
            <a:r>
              <a:rPr lang="en-US" dirty="0" smtClean="0"/>
              <a:t>Lesson and unit structure</a:t>
            </a:r>
            <a:endParaRPr lang="en-US" dirty="0"/>
          </a:p>
        </p:txBody>
      </p:sp>
      <p:sp>
        <p:nvSpPr>
          <p:cNvPr id="3" name="Title 2"/>
          <p:cNvSpPr txBox="1">
            <a:spLocks/>
          </p:cNvSpPr>
          <p:nvPr/>
        </p:nvSpPr>
        <p:spPr>
          <a:xfrm>
            <a:off x="468573" y="838200"/>
            <a:ext cx="82296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1e</a:t>
            </a:r>
            <a:endParaRPr lang="en-US" dirty="0"/>
          </a:p>
        </p:txBody>
      </p:sp>
    </p:spTree>
    <p:extLst>
      <p:ext uri="{BB962C8B-B14F-4D97-AF65-F5344CB8AC3E}">
        <p14:creationId xmlns:p14="http://schemas.microsoft.com/office/powerpoint/2010/main" val="3271874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533400" y="1143000"/>
            <a:ext cx="7924800" cy="4983163"/>
          </a:xfrm>
        </p:spPr>
        <p:txBody>
          <a:bodyPr/>
          <a:lstStyle/>
          <a:p>
            <a:pPr eaLnBrk="1" hangingPunct="1">
              <a:spcAft>
                <a:spcPts val="1200"/>
              </a:spcAft>
            </a:pPr>
            <a:r>
              <a:rPr lang="en-US" sz="2800" dirty="0" smtClean="0"/>
              <a:t>Describes the work involved in transforming the curriculum so that it is appropriate to diverse learners.</a:t>
            </a:r>
          </a:p>
          <a:p>
            <a:pPr eaLnBrk="1" hangingPunct="1">
              <a:spcAft>
                <a:spcPts val="1200"/>
              </a:spcAft>
            </a:pPr>
            <a:r>
              <a:rPr lang="en-US" sz="2800" dirty="0" smtClean="0"/>
              <a:t>Focuses on how teachers use their understanding of students and subject matter to decide on learning goals.</a:t>
            </a:r>
          </a:p>
          <a:p>
            <a:pPr eaLnBrk="1" hangingPunct="1">
              <a:spcAft>
                <a:spcPts val="1200"/>
              </a:spcAft>
            </a:pPr>
            <a:r>
              <a:rPr lang="en-US" sz="2800" dirty="0" smtClean="0"/>
              <a:t>Concerned with how the teacher thinks about the content to be taught and organizes instruction to benefit the students.</a:t>
            </a:r>
          </a:p>
          <a:p>
            <a:pPr eaLnBrk="1" hangingPunct="1"/>
            <a:endParaRPr lang="en-US" dirty="0" smtClean="0"/>
          </a:p>
          <a:p>
            <a:pPr eaLnBrk="1" hangingPunct="1">
              <a:buFontTx/>
              <a:buNone/>
            </a:pPr>
            <a:endParaRPr lang="en-US" dirty="0" smtClean="0"/>
          </a:p>
        </p:txBody>
      </p:sp>
      <p:sp>
        <p:nvSpPr>
          <p:cNvPr id="5122" name="Title 1"/>
          <p:cNvSpPr>
            <a:spLocks noGrp="1"/>
          </p:cNvSpPr>
          <p:nvPr>
            <p:ph type="title"/>
          </p:nvPr>
        </p:nvSpPr>
        <p:spPr>
          <a:xfrm>
            <a:off x="457200" y="274638"/>
            <a:ext cx="8229600" cy="868362"/>
          </a:xfrm>
        </p:spPr>
        <p:txBody>
          <a:bodyPr>
            <a:normAutofit/>
          </a:bodyPr>
          <a:lstStyle/>
          <a:p>
            <a:pPr eaLnBrk="1" fontAlgn="auto" hangingPunct="1">
              <a:spcAft>
                <a:spcPts val="0"/>
              </a:spcAft>
              <a:defRPr/>
            </a:pPr>
            <a:r>
              <a:rPr lang="en-US" sz="3200" dirty="0" smtClean="0"/>
              <a:t>Domain 1 – Planning and Preparation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990600"/>
            <a:ext cx="8229600" cy="50165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Learning activities are suitable to diverse learners, support the learning outcome(s), are designed to encourage high-level cognitive activity, and are differentiated for individual learners.</a:t>
            </a:r>
          </a:p>
          <a:p>
            <a:pPr>
              <a:spcAft>
                <a:spcPts val="1200"/>
              </a:spcAft>
            </a:pPr>
            <a:r>
              <a:rPr lang="en-US" sz="2400" dirty="0" smtClean="0"/>
              <a:t>Materials and resources are suitable to students, support the instructional outcomes, and are designed to engage students in meaningful learning.</a:t>
            </a:r>
          </a:p>
          <a:p>
            <a:pPr>
              <a:spcAft>
                <a:spcPts val="1200"/>
              </a:spcAft>
            </a:pPr>
            <a:r>
              <a:rPr lang="en-US" sz="2400" dirty="0" smtClean="0"/>
              <a:t>Instructional groups are appropriate to the students and the instructional outcomes.</a:t>
            </a:r>
          </a:p>
          <a:p>
            <a:pPr>
              <a:spcAft>
                <a:spcPts val="1200"/>
              </a:spcAft>
            </a:pPr>
            <a:r>
              <a:rPr lang="en-US" sz="2400" dirty="0" smtClean="0"/>
              <a:t>Lesson has a clearly defined structure with reasonable time allocations.</a:t>
            </a:r>
            <a:endParaRPr lang="en-US" dirty="0"/>
          </a:p>
        </p:txBody>
      </p:sp>
      <p:sp>
        <p:nvSpPr>
          <p:cNvPr id="3" name="Title 2"/>
          <p:cNvSpPr txBox="1">
            <a:spLocks/>
          </p:cNvSpPr>
          <p:nvPr/>
        </p:nvSpPr>
        <p:spPr>
          <a:xfrm>
            <a:off x="457200" y="152400"/>
            <a:ext cx="8229600" cy="7159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9651647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81000" y="1066800"/>
            <a:ext cx="8458200" cy="5105400"/>
          </a:xfrm>
          <a:prstGeom prst="rect">
            <a:avLst/>
          </a:prstGeom>
        </p:spPr>
        <p:txBody>
          <a:bodyPr>
            <a:normAutofit lnSpcReduction="10000"/>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65760" indent="-256032" eaLnBrk="1" fontAlgn="auto" hangingPunct="1">
              <a:spcAft>
                <a:spcPts val="1200"/>
              </a:spcAft>
              <a:buFont typeface="Wingdings 3"/>
              <a:buChar char=""/>
              <a:defRPr/>
            </a:pPr>
            <a:r>
              <a:rPr lang="en-US" sz="2300" dirty="0" smtClean="0"/>
              <a:t>Vary activities so that the work does not become tedious.</a:t>
            </a:r>
          </a:p>
          <a:p>
            <a:pPr marL="365760" indent="-256032" eaLnBrk="1" fontAlgn="auto" hangingPunct="1">
              <a:spcAft>
                <a:spcPts val="1200"/>
              </a:spcAft>
              <a:buFont typeface="Wingdings 3"/>
              <a:buChar char=""/>
              <a:defRPr/>
            </a:pPr>
            <a:r>
              <a:rPr lang="en-US" sz="2300" dirty="0" smtClean="0"/>
              <a:t>Vary approaches so that all students have access to methods suitable to their learning needs.</a:t>
            </a:r>
          </a:p>
          <a:p>
            <a:pPr marL="365760" indent="-256032" eaLnBrk="1" fontAlgn="auto" hangingPunct="1">
              <a:spcAft>
                <a:spcPts val="1200"/>
              </a:spcAft>
              <a:buFont typeface="Wingdings 3"/>
              <a:buChar char=""/>
              <a:defRPr/>
            </a:pPr>
            <a:r>
              <a:rPr lang="en-US" sz="2300" dirty="0" smtClean="0"/>
              <a:t>Select materials and resources that clearly support the intended learning outcomes.</a:t>
            </a:r>
          </a:p>
          <a:p>
            <a:pPr marL="365760" indent="-256032" eaLnBrk="1" fontAlgn="auto" hangingPunct="1">
              <a:spcAft>
                <a:spcPts val="1200"/>
              </a:spcAft>
              <a:buFont typeface="Wingdings 3"/>
              <a:buChar char=""/>
              <a:defRPr/>
            </a:pPr>
            <a:r>
              <a:rPr lang="en-US" sz="2300" dirty="0" smtClean="0"/>
              <a:t>If instructional grouping is part of the plan, organize the groups with the learning outcome(s) in mind.</a:t>
            </a:r>
          </a:p>
          <a:p>
            <a:pPr marL="365760" indent="-256032" eaLnBrk="1" fontAlgn="auto" hangingPunct="1">
              <a:spcAft>
                <a:spcPts val="1200"/>
              </a:spcAft>
              <a:buFont typeface="Wingdings 3"/>
              <a:buChar char=""/>
              <a:defRPr/>
            </a:pPr>
            <a:r>
              <a:rPr lang="en-US" sz="2300" dirty="0" smtClean="0"/>
              <a:t>Give careful consideration to the time necessary for each aspect of the lesson.</a:t>
            </a:r>
          </a:p>
          <a:p>
            <a:pPr marL="365760" indent="-256032" eaLnBrk="1" fontAlgn="auto" hangingPunct="1">
              <a:spcAft>
                <a:spcPts val="1200"/>
              </a:spcAft>
              <a:buFont typeface="Wingdings 3"/>
              <a:buChar char=""/>
              <a:defRPr/>
            </a:pPr>
            <a:r>
              <a:rPr lang="en-US" sz="2300" dirty="0" smtClean="0"/>
              <a:t>Make certain that activities connect to one another and to the learning outcome(s).</a:t>
            </a:r>
          </a:p>
        </p:txBody>
      </p:sp>
      <p:sp>
        <p:nvSpPr>
          <p:cNvPr id="3" name="Title 1"/>
          <p:cNvSpPr txBox="1">
            <a:spLocks/>
          </p:cNvSpPr>
          <p:nvPr/>
        </p:nvSpPr>
        <p:spPr>
          <a:xfrm>
            <a:off x="381000" y="152400"/>
            <a:ext cx="83058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dirty="0" smtClean="0"/>
              <a:t>Strategies</a:t>
            </a:r>
          </a:p>
        </p:txBody>
      </p:sp>
    </p:spTree>
    <p:extLst>
      <p:ext uri="{BB962C8B-B14F-4D97-AF65-F5344CB8AC3E}">
        <p14:creationId xmlns:p14="http://schemas.microsoft.com/office/powerpoint/2010/main" val="3464172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07075" y="1447800"/>
            <a:ext cx="8534400" cy="4524233"/>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dirty="0" smtClean="0"/>
              <a:t>Assessment has two related uses</a:t>
            </a:r>
            <a:r>
              <a:rPr lang="en-US" dirty="0" smtClean="0"/>
              <a:t>:</a:t>
            </a:r>
          </a:p>
          <a:p>
            <a:pPr lvl="1" eaLnBrk="1" hangingPunct="1">
              <a:spcAft>
                <a:spcPts val="1200"/>
              </a:spcAft>
            </a:pPr>
            <a:r>
              <a:rPr lang="en-US" dirty="0" smtClean="0"/>
              <a:t>Assessment </a:t>
            </a:r>
            <a:r>
              <a:rPr lang="en-US" b="1" i="1" dirty="0" smtClean="0"/>
              <a:t>of  </a:t>
            </a:r>
            <a:r>
              <a:rPr lang="en-US" dirty="0" smtClean="0"/>
              <a:t>learning – have the students achieved the planned instructional outcomes?            (</a:t>
            </a:r>
            <a:r>
              <a:rPr lang="en-US" i="1" dirty="0" smtClean="0"/>
              <a:t>summative evaluation</a:t>
            </a:r>
            <a:r>
              <a:rPr lang="en-US" dirty="0" smtClean="0"/>
              <a:t>)</a:t>
            </a:r>
          </a:p>
          <a:p>
            <a:pPr lvl="1" eaLnBrk="1" hangingPunct="1">
              <a:spcAft>
                <a:spcPts val="1200"/>
              </a:spcAft>
            </a:pPr>
            <a:r>
              <a:rPr lang="en-US" dirty="0" smtClean="0"/>
              <a:t>Assessment </a:t>
            </a:r>
            <a:r>
              <a:rPr lang="en-US" b="1" i="1" dirty="0" smtClean="0"/>
              <a:t>for</a:t>
            </a:r>
            <a:r>
              <a:rPr lang="en-US" dirty="0" smtClean="0"/>
              <a:t>  learning – how can results from assessments guide future teaching and learning? (</a:t>
            </a:r>
            <a:r>
              <a:rPr lang="en-US" i="1" dirty="0" smtClean="0"/>
              <a:t>formative evaluation</a:t>
            </a:r>
            <a:r>
              <a:rPr lang="en-US" dirty="0" smtClean="0"/>
              <a:t>)</a:t>
            </a:r>
          </a:p>
          <a:p>
            <a:pPr eaLnBrk="1" hangingPunct="1">
              <a:spcAft>
                <a:spcPts val="1200"/>
              </a:spcAft>
            </a:pPr>
            <a:r>
              <a:rPr lang="en-US" dirty="0" smtClean="0"/>
              <a:t>Each planned learning outcome should be accompanied by a strategy for assessing student success.</a:t>
            </a:r>
            <a:endParaRPr lang="en-US" dirty="0" smtClean="0"/>
          </a:p>
        </p:txBody>
      </p:sp>
      <p:sp>
        <p:nvSpPr>
          <p:cNvPr id="3" name="Title 1"/>
          <p:cNvSpPr txBox="1">
            <a:spLocks/>
          </p:cNvSpPr>
          <p:nvPr/>
        </p:nvSpPr>
        <p:spPr>
          <a:xfrm>
            <a:off x="307074" y="274638"/>
            <a:ext cx="8684525" cy="12493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Component 1f: Designing student assessments</a:t>
            </a:r>
          </a:p>
        </p:txBody>
      </p:sp>
    </p:spTree>
    <p:extLst>
      <p:ext uri="{BB962C8B-B14F-4D97-AF65-F5344CB8AC3E}">
        <p14:creationId xmlns:p14="http://schemas.microsoft.com/office/powerpoint/2010/main" val="26041924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33400" y="762000"/>
            <a:ext cx="7772400" cy="5364163"/>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r>
              <a:rPr lang="en-US" dirty="0" smtClean="0"/>
              <a:t>Assessments can take many forms:</a:t>
            </a:r>
          </a:p>
          <a:p>
            <a:pPr lvl="1" eaLnBrk="1" hangingPunct="1"/>
            <a:r>
              <a:rPr lang="en-US" sz="2500" dirty="0" smtClean="0"/>
              <a:t>Teacher made tests</a:t>
            </a:r>
          </a:p>
          <a:p>
            <a:pPr lvl="1" eaLnBrk="1" hangingPunct="1"/>
            <a:r>
              <a:rPr lang="en-US" sz="2500" dirty="0" smtClean="0"/>
              <a:t>Student portfolios or work sampling</a:t>
            </a:r>
          </a:p>
          <a:p>
            <a:pPr lvl="1" eaLnBrk="1" hangingPunct="1"/>
            <a:r>
              <a:rPr lang="en-US" sz="2500" dirty="0" smtClean="0"/>
              <a:t>Chapter tests from a book</a:t>
            </a:r>
          </a:p>
          <a:p>
            <a:pPr lvl="1" eaLnBrk="1" hangingPunct="1"/>
            <a:r>
              <a:rPr lang="en-US" sz="2500" dirty="0" smtClean="0"/>
              <a:t>Observation</a:t>
            </a:r>
          </a:p>
          <a:p>
            <a:pPr lvl="1" eaLnBrk="1" hangingPunct="1"/>
            <a:r>
              <a:rPr lang="en-US" sz="2500" dirty="0" smtClean="0"/>
              <a:t>Self evaluation</a:t>
            </a:r>
          </a:p>
          <a:p>
            <a:pPr lvl="1" eaLnBrk="1" hangingPunct="1"/>
            <a:r>
              <a:rPr lang="en-US" sz="2500" dirty="0" smtClean="0"/>
              <a:t>Peer Evaluation</a:t>
            </a:r>
          </a:p>
          <a:p>
            <a:pPr lvl="2" eaLnBrk="1" hangingPunct="1">
              <a:buFontTx/>
              <a:buNone/>
            </a:pPr>
            <a:r>
              <a:rPr lang="en-US" sz="2000" i="1" dirty="0" smtClean="0"/>
              <a:t>		</a:t>
            </a:r>
          </a:p>
          <a:p>
            <a:pPr eaLnBrk="1" hangingPunct="1">
              <a:buFontTx/>
              <a:buNone/>
            </a:pPr>
            <a:r>
              <a:rPr lang="en-US" sz="2600" i="1" dirty="0" smtClean="0"/>
              <a:t>	Whatever the strategy, assessment should be systematic and provide the teacher with useful information about the extent to which the instructional goals have been met.</a:t>
            </a:r>
          </a:p>
          <a:p>
            <a:pPr lvl="2" eaLnBrk="1" hangingPunct="1">
              <a:buFontTx/>
              <a:buNone/>
            </a:pPr>
            <a:endParaRPr lang="en-US" dirty="0" smtClean="0"/>
          </a:p>
        </p:txBody>
      </p:sp>
    </p:spTree>
    <p:extLst>
      <p:ext uri="{BB962C8B-B14F-4D97-AF65-F5344CB8AC3E}">
        <p14:creationId xmlns:p14="http://schemas.microsoft.com/office/powerpoint/2010/main" val="35224873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68573" y="1905000"/>
            <a:ext cx="8229600" cy="31242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1800"/>
              </a:spcAft>
            </a:pPr>
            <a:r>
              <a:rPr lang="en-US" dirty="0" smtClean="0"/>
              <a:t>Congruence with instructional outcomes</a:t>
            </a:r>
          </a:p>
          <a:p>
            <a:pPr>
              <a:spcBef>
                <a:spcPts val="600"/>
              </a:spcBef>
              <a:spcAft>
                <a:spcPts val="1800"/>
              </a:spcAft>
            </a:pPr>
            <a:r>
              <a:rPr lang="en-US" dirty="0" smtClean="0"/>
              <a:t>Criteria and standards</a:t>
            </a:r>
          </a:p>
          <a:p>
            <a:pPr>
              <a:spcBef>
                <a:spcPts val="600"/>
              </a:spcBef>
              <a:spcAft>
                <a:spcPts val="1800"/>
              </a:spcAft>
            </a:pPr>
            <a:r>
              <a:rPr lang="en-US" dirty="0" smtClean="0"/>
              <a:t>Design of formative assessments</a:t>
            </a:r>
          </a:p>
          <a:p>
            <a:pPr>
              <a:spcBef>
                <a:spcPts val="600"/>
              </a:spcBef>
              <a:spcAft>
                <a:spcPts val="1800"/>
              </a:spcAft>
            </a:pPr>
            <a:r>
              <a:rPr lang="en-US" dirty="0" smtClean="0"/>
              <a:t>Use for planning</a:t>
            </a:r>
            <a:endParaRPr lang="en-US" dirty="0" smtClean="0"/>
          </a:p>
        </p:txBody>
      </p:sp>
      <p:sp>
        <p:nvSpPr>
          <p:cNvPr id="3" name="Title 2"/>
          <p:cNvSpPr txBox="1">
            <a:spLocks/>
          </p:cNvSpPr>
          <p:nvPr/>
        </p:nvSpPr>
        <p:spPr>
          <a:xfrm>
            <a:off x="468573" y="838200"/>
            <a:ext cx="82296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a:t>
            </a:r>
            <a:r>
              <a:rPr lang="en-US" dirty="0" smtClean="0"/>
              <a:t>1f</a:t>
            </a:r>
            <a:endParaRPr lang="en-US" dirty="0"/>
          </a:p>
        </p:txBody>
      </p:sp>
    </p:spTree>
    <p:extLst>
      <p:ext uri="{BB962C8B-B14F-4D97-AF65-F5344CB8AC3E}">
        <p14:creationId xmlns:p14="http://schemas.microsoft.com/office/powerpoint/2010/main" val="2542317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990600"/>
            <a:ext cx="8229600" cy="5016500"/>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dirty="0" smtClean="0"/>
              <a:t>Planned assessments are aligned with instructional outcomes and have been adapted for groups or individuals as needed.</a:t>
            </a:r>
          </a:p>
          <a:p>
            <a:pPr>
              <a:spcAft>
                <a:spcPts val="1200"/>
              </a:spcAft>
            </a:pPr>
            <a:r>
              <a:rPr lang="en-US" dirty="0" smtClean="0"/>
              <a:t>Assessment criteria and standards are clear.</a:t>
            </a:r>
          </a:p>
          <a:p>
            <a:pPr>
              <a:spcAft>
                <a:spcPts val="1200"/>
              </a:spcAft>
            </a:pPr>
            <a:r>
              <a:rPr lang="en-US" dirty="0" smtClean="0"/>
              <a:t>Teacher has a well-developed strategy for using formative assessment.</a:t>
            </a:r>
            <a:endParaRPr lang="en-US" dirty="0"/>
          </a:p>
          <a:p>
            <a:pPr>
              <a:spcAft>
                <a:spcPts val="1200"/>
              </a:spcAft>
            </a:pPr>
            <a:r>
              <a:rPr lang="en-US" dirty="0" smtClean="0"/>
              <a:t>Plans include a strategy for using assessment results to plan for future instruction for groups or individuals.</a:t>
            </a:r>
          </a:p>
        </p:txBody>
      </p:sp>
      <p:sp>
        <p:nvSpPr>
          <p:cNvPr id="3" name="Title 2"/>
          <p:cNvSpPr txBox="1">
            <a:spLocks/>
          </p:cNvSpPr>
          <p:nvPr/>
        </p:nvSpPr>
        <p:spPr>
          <a:xfrm>
            <a:off x="457200" y="152400"/>
            <a:ext cx="8229600" cy="7159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1286555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81000" y="1066800"/>
            <a:ext cx="8458200" cy="5105400"/>
          </a:xfrm>
          <a:prstGeom prst="rect">
            <a:avLst/>
          </a:prstGeom>
        </p:spPr>
        <p:txBody>
          <a:bodyPr>
            <a:normAutofit/>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65760" indent="-256032" eaLnBrk="1" fontAlgn="auto" hangingPunct="1">
              <a:spcAft>
                <a:spcPts val="1200"/>
              </a:spcAft>
              <a:buFont typeface="Wingdings 3"/>
              <a:buChar char=""/>
              <a:defRPr/>
            </a:pPr>
            <a:r>
              <a:rPr lang="en-US" sz="2300" dirty="0" smtClean="0"/>
              <a:t>Make certain that each instructional outcome (objective) can be assessed in some way.</a:t>
            </a:r>
          </a:p>
          <a:p>
            <a:pPr marL="365760" indent="-256032" eaLnBrk="1" fontAlgn="auto" hangingPunct="1">
              <a:spcAft>
                <a:spcPts val="1200"/>
              </a:spcAft>
              <a:buFont typeface="Wingdings 3"/>
              <a:buChar char=""/>
              <a:defRPr/>
            </a:pPr>
            <a:r>
              <a:rPr lang="en-US" sz="2300" dirty="0" smtClean="0"/>
              <a:t>Select a method that is appropriate for the type of learning required.</a:t>
            </a:r>
          </a:p>
          <a:p>
            <a:pPr marL="365760" indent="-256032" eaLnBrk="1" fontAlgn="auto" hangingPunct="1">
              <a:spcAft>
                <a:spcPts val="1200"/>
              </a:spcAft>
              <a:buFont typeface="Wingdings 3"/>
              <a:buChar char=""/>
              <a:defRPr/>
            </a:pPr>
            <a:r>
              <a:rPr lang="en-US" sz="2300" dirty="0" smtClean="0"/>
              <a:t>Use authentic, real-world assessments when possible.</a:t>
            </a:r>
          </a:p>
          <a:p>
            <a:pPr marL="365760" indent="-256032" eaLnBrk="1" fontAlgn="auto" hangingPunct="1">
              <a:spcAft>
                <a:spcPts val="1200"/>
              </a:spcAft>
              <a:buFont typeface="Wingdings 3"/>
              <a:buChar char=""/>
              <a:defRPr/>
            </a:pPr>
            <a:r>
              <a:rPr lang="en-US" sz="2300" dirty="0" smtClean="0"/>
              <a:t>Be clear about how student work will be evaluated.</a:t>
            </a:r>
          </a:p>
          <a:p>
            <a:pPr marL="365760" indent="-256032" eaLnBrk="1" fontAlgn="auto" hangingPunct="1">
              <a:spcAft>
                <a:spcPts val="1200"/>
              </a:spcAft>
              <a:buFont typeface="Wingdings 3"/>
              <a:buChar char=""/>
              <a:defRPr/>
            </a:pPr>
            <a:r>
              <a:rPr lang="en-US" sz="2300" dirty="0" smtClean="0"/>
              <a:t>Inform students about the type of items and the content to be covered.</a:t>
            </a:r>
          </a:p>
          <a:p>
            <a:pPr marL="365760" indent="-256032" eaLnBrk="1" fontAlgn="auto" hangingPunct="1">
              <a:spcAft>
                <a:spcPts val="1200"/>
              </a:spcAft>
              <a:buFont typeface="Wingdings 3"/>
              <a:buChar char=""/>
              <a:defRPr/>
            </a:pPr>
            <a:r>
              <a:rPr lang="en-US" sz="2300" dirty="0" smtClean="0"/>
              <a:t>Analyze results in order to diagnose what the students have and have not learned so that you can plan future instruction.</a:t>
            </a:r>
            <a:endParaRPr lang="en-US" sz="2300" dirty="0" smtClean="0"/>
          </a:p>
        </p:txBody>
      </p:sp>
      <p:sp>
        <p:nvSpPr>
          <p:cNvPr id="3" name="Title 1"/>
          <p:cNvSpPr txBox="1">
            <a:spLocks/>
          </p:cNvSpPr>
          <p:nvPr/>
        </p:nvSpPr>
        <p:spPr>
          <a:xfrm>
            <a:off x="381000" y="152400"/>
            <a:ext cx="83058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dirty="0" smtClean="0"/>
              <a:t>Strategies</a:t>
            </a:r>
          </a:p>
        </p:txBody>
      </p:sp>
    </p:spTree>
    <p:extLst>
      <p:ext uri="{BB962C8B-B14F-4D97-AF65-F5344CB8AC3E}">
        <p14:creationId xmlns:p14="http://schemas.microsoft.com/office/powerpoint/2010/main" val="3899894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381000" y="1447800"/>
            <a:ext cx="8305800" cy="4191000"/>
          </a:xfrm>
        </p:spPr>
        <p:txBody>
          <a:bodyPr/>
          <a:lstStyle/>
          <a:p>
            <a:pPr eaLnBrk="1" hangingPunct="1">
              <a:spcAft>
                <a:spcPts val="1200"/>
              </a:spcAft>
            </a:pPr>
            <a:r>
              <a:rPr lang="en-US" sz="2800" dirty="0" smtClean="0"/>
              <a:t>1a:  Demonstrating knowledge of content and pedagogy</a:t>
            </a:r>
          </a:p>
          <a:p>
            <a:pPr eaLnBrk="1" hangingPunct="1">
              <a:spcAft>
                <a:spcPts val="1200"/>
              </a:spcAft>
            </a:pPr>
            <a:r>
              <a:rPr lang="en-US" sz="2800" dirty="0" smtClean="0"/>
              <a:t>1b:  Demonstrating knowledge of students</a:t>
            </a:r>
          </a:p>
          <a:p>
            <a:pPr eaLnBrk="1" hangingPunct="1">
              <a:spcAft>
                <a:spcPts val="1200"/>
              </a:spcAft>
            </a:pPr>
            <a:r>
              <a:rPr lang="en-US" sz="2800" dirty="0" smtClean="0"/>
              <a:t>1c:  Setting </a:t>
            </a:r>
            <a:r>
              <a:rPr lang="en-US" sz="2800" dirty="0" smtClean="0"/>
              <a:t>instructional outcomes</a:t>
            </a:r>
            <a:endParaRPr lang="en-US" sz="2800" dirty="0" smtClean="0"/>
          </a:p>
          <a:p>
            <a:pPr eaLnBrk="1" hangingPunct="1">
              <a:spcAft>
                <a:spcPts val="1200"/>
              </a:spcAft>
            </a:pPr>
            <a:r>
              <a:rPr lang="en-US" sz="2800" dirty="0" smtClean="0"/>
              <a:t>1d:  Demonstrating knowledge of resources</a:t>
            </a:r>
          </a:p>
          <a:p>
            <a:pPr eaLnBrk="1" hangingPunct="1">
              <a:spcAft>
                <a:spcPts val="1200"/>
              </a:spcAft>
            </a:pPr>
            <a:r>
              <a:rPr lang="en-US" sz="2800" dirty="0" smtClean="0"/>
              <a:t>1e:  Designing coherent instruction</a:t>
            </a:r>
          </a:p>
          <a:p>
            <a:pPr eaLnBrk="1" hangingPunct="1">
              <a:spcAft>
                <a:spcPts val="1200"/>
              </a:spcAft>
            </a:pPr>
            <a:r>
              <a:rPr lang="en-US" sz="2800" dirty="0" smtClean="0"/>
              <a:t>1f:  Designing student assessments</a:t>
            </a:r>
          </a:p>
        </p:txBody>
      </p:sp>
      <p:sp>
        <p:nvSpPr>
          <p:cNvPr id="6146" name="Title 1"/>
          <p:cNvSpPr>
            <a:spLocks noGrp="1"/>
          </p:cNvSpPr>
          <p:nvPr>
            <p:ph type="title"/>
          </p:nvPr>
        </p:nvSpPr>
        <p:spPr>
          <a:xfrm>
            <a:off x="457200" y="304800"/>
            <a:ext cx="8229600" cy="914400"/>
          </a:xfrm>
        </p:spPr>
        <p:txBody>
          <a:bodyPr>
            <a:normAutofit/>
          </a:bodyPr>
          <a:lstStyle/>
          <a:p>
            <a:pPr eaLnBrk="1" fontAlgn="auto" hangingPunct="1">
              <a:spcAft>
                <a:spcPts val="0"/>
              </a:spcAft>
              <a:defRPr/>
            </a:pPr>
            <a:r>
              <a:rPr lang="en-US" sz="3600" dirty="0" smtClean="0"/>
              <a:t>Domain 1has 6 components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533400" y="1447801"/>
            <a:ext cx="7924800" cy="4267200"/>
          </a:xfrm>
        </p:spPr>
        <p:txBody>
          <a:bodyPr/>
          <a:lstStyle/>
          <a:p>
            <a:pPr eaLnBrk="1" hangingPunct="1">
              <a:spcAft>
                <a:spcPts val="1200"/>
              </a:spcAft>
            </a:pPr>
            <a:r>
              <a:rPr lang="en-US" sz="2400" i="1" dirty="0" smtClean="0"/>
              <a:t>Content </a:t>
            </a:r>
            <a:r>
              <a:rPr lang="en-US" sz="2400" dirty="0" smtClean="0"/>
              <a:t>covers concepts, principles, relationships, methods of inquiry, as well as skills in analyzing, comparing, and identifying connections between the facts and concepts within the discipline and with other disciplines.</a:t>
            </a:r>
            <a:endParaRPr lang="en-US" sz="2400" i="1" dirty="0" smtClean="0"/>
          </a:p>
          <a:p>
            <a:pPr eaLnBrk="1" hangingPunct="1">
              <a:spcAft>
                <a:spcPts val="1200"/>
              </a:spcAft>
            </a:pPr>
            <a:r>
              <a:rPr lang="en-US" sz="2400" dirty="0" smtClean="0"/>
              <a:t>“A person cannot teach what he or she does not know.”</a:t>
            </a:r>
          </a:p>
          <a:p>
            <a:pPr eaLnBrk="1" hangingPunct="1">
              <a:spcAft>
                <a:spcPts val="1200"/>
              </a:spcAft>
            </a:pPr>
            <a:r>
              <a:rPr lang="en-US" sz="2400" dirty="0" smtClean="0"/>
              <a:t>Every discipline has its own pedagogy or approach to instruction.</a:t>
            </a:r>
          </a:p>
          <a:p>
            <a:pPr eaLnBrk="1" hangingPunct="1">
              <a:buFontTx/>
              <a:buNone/>
            </a:pPr>
            <a:endParaRPr lang="en-US" dirty="0" smtClean="0"/>
          </a:p>
        </p:txBody>
      </p:sp>
      <p:sp>
        <p:nvSpPr>
          <p:cNvPr id="7170" name="Title 1"/>
          <p:cNvSpPr>
            <a:spLocks noGrp="1"/>
          </p:cNvSpPr>
          <p:nvPr>
            <p:ph type="title"/>
          </p:nvPr>
        </p:nvSpPr>
        <p:spPr>
          <a:xfrm>
            <a:off x="457200" y="0"/>
            <a:ext cx="8229600" cy="1524000"/>
          </a:xfrm>
        </p:spPr>
        <p:txBody>
          <a:bodyPr>
            <a:normAutofit/>
          </a:bodyPr>
          <a:lstStyle/>
          <a:p>
            <a:pPr eaLnBrk="1" fontAlgn="auto" hangingPunct="1">
              <a:spcAft>
                <a:spcPts val="0"/>
              </a:spcAft>
              <a:defRPr/>
            </a:pPr>
            <a:r>
              <a:rPr lang="en-US" sz="3200" dirty="0" smtClean="0"/>
              <a:t>Component 1a: Demonstrating knowledge of content and pedagogy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525962"/>
          </a:xfrm>
        </p:spPr>
        <p:txBody>
          <a:bodyPr/>
          <a:lstStyle/>
          <a:p>
            <a:pPr>
              <a:spcBef>
                <a:spcPts val="600"/>
              </a:spcBef>
              <a:spcAft>
                <a:spcPts val="2400"/>
              </a:spcAft>
            </a:pPr>
            <a:r>
              <a:rPr lang="en-US" dirty="0" smtClean="0"/>
              <a:t>Knowledge of content and the structure of the discipline</a:t>
            </a:r>
          </a:p>
          <a:p>
            <a:pPr>
              <a:spcBef>
                <a:spcPts val="600"/>
              </a:spcBef>
              <a:spcAft>
                <a:spcPts val="2400"/>
              </a:spcAft>
            </a:pPr>
            <a:r>
              <a:rPr lang="en-US" dirty="0" smtClean="0"/>
              <a:t>Knowledge of prerequisite relationships</a:t>
            </a:r>
          </a:p>
          <a:p>
            <a:pPr>
              <a:spcBef>
                <a:spcPts val="600"/>
              </a:spcBef>
              <a:spcAft>
                <a:spcPts val="2400"/>
              </a:spcAft>
            </a:pPr>
            <a:r>
              <a:rPr lang="en-US" dirty="0" smtClean="0"/>
              <a:t>Knowledge of content-related pedagogy</a:t>
            </a:r>
            <a:endParaRPr lang="en-US" dirty="0"/>
          </a:p>
        </p:txBody>
      </p:sp>
      <p:sp>
        <p:nvSpPr>
          <p:cNvPr id="3" name="Title 2"/>
          <p:cNvSpPr>
            <a:spLocks noGrp="1"/>
          </p:cNvSpPr>
          <p:nvPr>
            <p:ph type="title"/>
          </p:nvPr>
        </p:nvSpPr>
        <p:spPr>
          <a:xfrm>
            <a:off x="457200" y="457200"/>
            <a:ext cx="8229600" cy="1143000"/>
          </a:xfrm>
        </p:spPr>
        <p:txBody>
          <a:bodyPr/>
          <a:lstStyle/>
          <a:p>
            <a:r>
              <a:rPr lang="en-US" dirty="0" smtClean="0"/>
              <a:t>Elements of 1a</a:t>
            </a:r>
            <a:endParaRPr lang="en-US" dirty="0"/>
          </a:p>
        </p:txBody>
      </p:sp>
    </p:spTree>
    <p:extLst>
      <p:ext uri="{BB962C8B-B14F-4D97-AF65-F5344CB8AC3E}">
        <p14:creationId xmlns:p14="http://schemas.microsoft.com/office/powerpoint/2010/main" val="4024291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US" dirty="0" smtClean="0"/>
              <a:t>Teacher displays solid knowledge of the important concepts in the discipline and how these relate to one another.</a:t>
            </a:r>
          </a:p>
          <a:p>
            <a:pPr>
              <a:spcAft>
                <a:spcPts val="1200"/>
              </a:spcAft>
            </a:pPr>
            <a:r>
              <a:rPr lang="en-US" dirty="0" smtClean="0"/>
              <a:t>Teacher’s plans and practice reflect accurate understanding of prerequisite relationships among topics and concepts.</a:t>
            </a:r>
          </a:p>
          <a:p>
            <a:pPr>
              <a:spcAft>
                <a:spcPts val="1200"/>
              </a:spcAft>
            </a:pPr>
            <a:r>
              <a:rPr lang="en-US" dirty="0" smtClean="0"/>
              <a:t>Teacher’s plans and practice reflect familiarity with a wide range of effective pedagogical approaches in the discipline.</a:t>
            </a:r>
            <a:endParaRPr lang="en-US" dirty="0"/>
          </a:p>
        </p:txBody>
      </p:sp>
      <p:sp>
        <p:nvSpPr>
          <p:cNvPr id="3" name="Title 2"/>
          <p:cNvSpPr>
            <a:spLocks noGrp="1"/>
          </p:cNvSpPr>
          <p:nvPr>
            <p:ph type="title"/>
          </p:nvPr>
        </p:nvSpPr>
        <p:spPr/>
        <p:txBody>
          <a:bodyPr/>
          <a:lstStyle/>
          <a:p>
            <a:r>
              <a:rPr lang="en-US" dirty="0" smtClean="0"/>
              <a:t>Demonstrating proficiency</a:t>
            </a:r>
            <a:endParaRPr lang="en-US" dirty="0"/>
          </a:p>
        </p:txBody>
      </p:sp>
    </p:spTree>
    <p:extLst>
      <p:ext uri="{BB962C8B-B14F-4D97-AF65-F5344CB8AC3E}">
        <p14:creationId xmlns:p14="http://schemas.microsoft.com/office/powerpoint/2010/main" val="209663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4800" y="1524000"/>
            <a:ext cx="8534400" cy="4602163"/>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eaLnBrk="1" hangingPunct="1">
              <a:spcAft>
                <a:spcPts val="1200"/>
              </a:spcAft>
            </a:pPr>
            <a:r>
              <a:rPr lang="en-US" sz="2400" dirty="0" smtClean="0"/>
              <a:t>Each age group has distinctive intellectual, social, and emotional characteristics.</a:t>
            </a:r>
          </a:p>
          <a:p>
            <a:pPr eaLnBrk="1" hangingPunct="1">
              <a:spcAft>
                <a:spcPts val="1200"/>
              </a:spcAft>
            </a:pPr>
            <a:r>
              <a:rPr lang="en-US" sz="2400" dirty="0" smtClean="0"/>
              <a:t>Students build their understanding of new concepts based on </a:t>
            </a:r>
            <a:r>
              <a:rPr lang="en-US" sz="2400" i="1" dirty="0" smtClean="0"/>
              <a:t>what they already know</a:t>
            </a:r>
            <a:r>
              <a:rPr lang="en-US" sz="2400" dirty="0" smtClean="0"/>
              <a:t> based on prior knowledge and experiences.</a:t>
            </a:r>
          </a:p>
          <a:p>
            <a:pPr eaLnBrk="1" hangingPunct="1">
              <a:spcAft>
                <a:spcPts val="1200"/>
              </a:spcAft>
            </a:pPr>
            <a:r>
              <a:rPr lang="en-US" sz="2400" dirty="0" smtClean="0"/>
              <a:t>Students bring out-of-school knowledge, misunderstandings, and opinions with them.</a:t>
            </a:r>
          </a:p>
          <a:p>
            <a:pPr eaLnBrk="1" hangingPunct="1">
              <a:spcAft>
                <a:spcPts val="1200"/>
              </a:spcAft>
            </a:pPr>
            <a:r>
              <a:rPr lang="en-US" sz="2400" dirty="0" smtClean="0"/>
              <a:t>Students’ social and cultural perspectives influence how they interpret events, participate in learning activities, and absorb new information.</a:t>
            </a:r>
          </a:p>
          <a:p>
            <a:pPr eaLnBrk="1" hangingPunct="1">
              <a:spcAft>
                <a:spcPts val="1200"/>
              </a:spcAft>
            </a:pPr>
            <a:endParaRPr lang="en-US" sz="2800" dirty="0" smtClean="0"/>
          </a:p>
          <a:p>
            <a:pPr eaLnBrk="1" hangingPunct="1">
              <a:buFontTx/>
              <a:buNone/>
            </a:pPr>
            <a:endParaRPr lang="en-US" dirty="0" smtClean="0"/>
          </a:p>
        </p:txBody>
      </p:sp>
      <p:sp>
        <p:nvSpPr>
          <p:cNvPr id="7" name="Title 1"/>
          <p:cNvSpPr txBox="1">
            <a:spLocks/>
          </p:cNvSpPr>
          <p:nvPr/>
        </p:nvSpPr>
        <p:spPr>
          <a:xfrm>
            <a:off x="457200" y="274638"/>
            <a:ext cx="8229600" cy="1249362"/>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eaLnBrk="1" fontAlgn="auto" hangingPunct="1">
              <a:spcAft>
                <a:spcPts val="0"/>
              </a:spcAft>
              <a:defRPr/>
            </a:pPr>
            <a:r>
              <a:rPr lang="en-US" sz="3200" dirty="0" smtClean="0"/>
              <a:t>Component 1b: Demonstrating knowledge of students </a:t>
            </a:r>
          </a:p>
        </p:txBody>
      </p:sp>
    </p:spTree>
    <p:extLst>
      <p:ext uri="{BB962C8B-B14F-4D97-AF65-F5344CB8AC3E}">
        <p14:creationId xmlns:p14="http://schemas.microsoft.com/office/powerpoint/2010/main" val="589169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483358" y="1371600"/>
            <a:ext cx="8229600" cy="5059362"/>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1800"/>
              </a:spcAft>
            </a:pPr>
            <a:r>
              <a:rPr lang="en-US" dirty="0" smtClean="0"/>
              <a:t>Knowledge of child and adolescent development</a:t>
            </a:r>
          </a:p>
          <a:p>
            <a:pPr>
              <a:spcBef>
                <a:spcPts val="600"/>
              </a:spcBef>
              <a:spcAft>
                <a:spcPts val="1800"/>
              </a:spcAft>
            </a:pPr>
            <a:r>
              <a:rPr lang="en-US" dirty="0" smtClean="0"/>
              <a:t>Knowledge of the learning process</a:t>
            </a:r>
          </a:p>
          <a:p>
            <a:pPr>
              <a:spcBef>
                <a:spcPts val="600"/>
              </a:spcBef>
              <a:spcAft>
                <a:spcPts val="1800"/>
              </a:spcAft>
            </a:pPr>
            <a:r>
              <a:rPr lang="en-US" dirty="0" smtClean="0"/>
              <a:t>Knowledge of students’ skills, knowledge, and language proficiency</a:t>
            </a:r>
          </a:p>
          <a:p>
            <a:pPr>
              <a:spcBef>
                <a:spcPts val="600"/>
              </a:spcBef>
              <a:spcAft>
                <a:spcPts val="1800"/>
              </a:spcAft>
            </a:pPr>
            <a:r>
              <a:rPr lang="en-US" dirty="0" smtClean="0"/>
              <a:t>Knowledge of students’ interests and cultural heritage</a:t>
            </a:r>
          </a:p>
          <a:p>
            <a:pPr>
              <a:spcBef>
                <a:spcPts val="600"/>
              </a:spcBef>
              <a:spcAft>
                <a:spcPts val="1800"/>
              </a:spcAft>
            </a:pPr>
            <a:r>
              <a:rPr lang="en-US" dirty="0" smtClean="0"/>
              <a:t>Knowledge of students’ special needs</a:t>
            </a:r>
            <a:endParaRPr lang="en-US" dirty="0"/>
          </a:p>
        </p:txBody>
      </p:sp>
      <p:sp>
        <p:nvSpPr>
          <p:cNvPr id="5" name="Title 2"/>
          <p:cNvSpPr txBox="1">
            <a:spLocks/>
          </p:cNvSpPr>
          <p:nvPr/>
        </p:nvSpPr>
        <p:spPr>
          <a:xfrm>
            <a:off x="435591" y="457200"/>
            <a:ext cx="8229600" cy="762000"/>
          </a:xfrm>
          <a:prstGeom prst="rect">
            <a:avLst/>
          </a:prstGeom>
        </p:spPr>
        <p:txBody>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1b</a:t>
            </a:r>
            <a:endParaRPr lang="en-US" dirty="0"/>
          </a:p>
        </p:txBody>
      </p:sp>
    </p:spTree>
    <p:extLst>
      <p:ext uri="{BB962C8B-B14F-4D97-AF65-F5344CB8AC3E}">
        <p14:creationId xmlns:p14="http://schemas.microsoft.com/office/powerpoint/2010/main" val="16908194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6165</TotalTime>
  <Words>1978</Words>
  <Application>Microsoft Office PowerPoint</Application>
  <PresentationFormat>On-screen Show (4:3)</PresentationFormat>
  <Paragraphs>245</Paragraphs>
  <Slides>36</Slides>
  <Notes>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Concourse</vt:lpstr>
      <vt:lpstr>Danielson’s Framework for Teaching: An Overview</vt:lpstr>
      <vt:lpstr>Framework Domains </vt:lpstr>
      <vt:lpstr>Domain 1 – Planning and Preparation</vt:lpstr>
      <vt:lpstr>Domain 1has 6 components</vt:lpstr>
      <vt:lpstr>Component 1a: Demonstrating knowledge of content and pedagogy</vt:lpstr>
      <vt:lpstr>Elements of 1a</vt:lpstr>
      <vt:lpstr>Demonstrating proficiency</vt:lpstr>
      <vt:lpstr>PowerPoint Presentation</vt:lpstr>
      <vt:lpstr>PowerPoint Presentation</vt:lpstr>
      <vt:lpstr>PowerPoint Presentation</vt:lpstr>
      <vt:lpstr>Understanding Students Means Learning about MASLOW</vt:lpstr>
      <vt:lpstr>K-W-L Chart</vt:lpstr>
      <vt:lpstr>KWL Example</vt:lpstr>
      <vt:lpstr>Strategies</vt:lpstr>
      <vt:lpstr>PowerPoint Presentation</vt:lpstr>
      <vt:lpstr>PowerPoint Presentation</vt:lpstr>
      <vt:lpstr>PowerPoint Presentation</vt:lpstr>
      <vt:lpstr>PowerPoint Presentation</vt:lpstr>
      <vt:lpstr>Strategies</vt:lpstr>
      <vt:lpstr>Characteristics of learning outcomes or goals</vt:lpstr>
      <vt:lpstr>Writing Learning Goals</vt:lpstr>
      <vt:lpstr>Bloom’s Taxonomy</vt:lpstr>
      <vt:lpstr>Bloom’s Taxonomy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Lyon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Pathwise Orientation</dc:title>
  <dc:creator>Kim Crosby</dc:creator>
  <cp:lastModifiedBy>KCrosby</cp:lastModifiedBy>
  <cp:revision>145</cp:revision>
  <dcterms:created xsi:type="dcterms:W3CDTF">2008-09-30T18:03:05Z</dcterms:created>
  <dcterms:modified xsi:type="dcterms:W3CDTF">2012-08-14T16:05:28Z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TC060900071033</vt:lpwstr>
  </property>
</Properties>
</file>